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65" r:id="rId5"/>
    <p:sldId id="264" r:id="rId6"/>
    <p:sldId id="260" r:id="rId7"/>
    <p:sldId id="261" r:id="rId8"/>
    <p:sldId id="262" r:id="rId9"/>
    <p:sldId id="267" r:id="rId10"/>
    <p:sldId id="266" r:id="rId11"/>
    <p:sldId id="268"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F37F17-F6EB-4A07-AFCF-6AFC50465E1A}"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681072C-2492-4366-948B-5F0E8E3B7202}">
      <dgm:prSet custT="1"/>
      <dgm:spPr/>
      <dgm:t>
        <a:bodyPr/>
        <a:lstStyle/>
        <a:p>
          <a:r>
            <a:rPr lang="en-US" sz="1600" dirty="0"/>
            <a:t>• The dashboard delivers a powerful tool for IPL fans, analysts, and stakeholders to explore the rich history and statistics of the league.</a:t>
          </a:r>
        </a:p>
      </dgm:t>
    </dgm:pt>
    <dgm:pt modelId="{F35059FE-3705-4AB7-B9A5-BE317F04231A}" type="parTrans" cxnId="{A6B801EB-72A0-4EC5-8BE5-D1C114C29FD8}">
      <dgm:prSet/>
      <dgm:spPr/>
      <dgm:t>
        <a:bodyPr/>
        <a:lstStyle/>
        <a:p>
          <a:endParaRPr lang="en-US" dirty="0"/>
        </a:p>
      </dgm:t>
    </dgm:pt>
    <dgm:pt modelId="{68C5DD45-7A42-47A6-B088-8678B80C3002}" type="sibTrans" cxnId="{A6B801EB-72A0-4EC5-8BE5-D1C114C29FD8}">
      <dgm:prSet/>
      <dgm:spPr/>
      <dgm:t>
        <a:bodyPr/>
        <a:lstStyle/>
        <a:p>
          <a:endParaRPr lang="en-US" dirty="0"/>
        </a:p>
      </dgm:t>
    </dgm:pt>
    <dgm:pt modelId="{E585353D-2961-49D1-B412-1935E4591A36}">
      <dgm:prSet custT="1"/>
      <dgm:spPr/>
      <dgm:t>
        <a:bodyPr/>
        <a:lstStyle/>
        <a:p>
          <a:pPr marL="0" lvl="0" indent="0" algn="ctr" defTabSz="711200">
            <a:lnSpc>
              <a:spcPct val="90000"/>
            </a:lnSpc>
            <a:spcBef>
              <a:spcPct val="0"/>
            </a:spcBef>
            <a:spcAft>
              <a:spcPct val="35000"/>
            </a:spcAft>
            <a:buNone/>
          </a:pPr>
          <a:r>
            <a:rPr lang="en-US" sz="1400" kern="1200" dirty="0">
              <a:solidFill>
                <a:prstClr val="black">
                  <a:hueOff val="0"/>
                  <a:satOff val="0"/>
                  <a:lumOff val="0"/>
                  <a:alphaOff val="0"/>
                </a:prstClr>
              </a:solidFill>
              <a:latin typeface="Aptos" panose="02110004020202020204"/>
              <a:ea typeface="+mn-ea"/>
              <a:cs typeface="+mn-cs"/>
            </a:rPr>
            <a:t>• By combining the extensive IPL dataset with the data visualization capabilities of power BI, the dashboard surfaces meaningful insights that would be difficult to uncover through manual analysis of the raw data. </a:t>
          </a:r>
        </a:p>
      </dgm:t>
    </dgm:pt>
    <dgm:pt modelId="{A53FEE00-2CA3-4D92-AE2D-F7BD897B8E0A}" type="parTrans" cxnId="{DAC01FB9-2F9F-44CE-AD0F-E11241CFF1AD}">
      <dgm:prSet/>
      <dgm:spPr/>
      <dgm:t>
        <a:bodyPr/>
        <a:lstStyle/>
        <a:p>
          <a:endParaRPr lang="en-US" dirty="0"/>
        </a:p>
      </dgm:t>
    </dgm:pt>
    <dgm:pt modelId="{60C2A801-88D7-4E51-9856-FB38B8756215}" type="sibTrans" cxnId="{DAC01FB9-2F9F-44CE-AD0F-E11241CFF1AD}">
      <dgm:prSet/>
      <dgm:spPr/>
      <dgm:t>
        <a:bodyPr/>
        <a:lstStyle/>
        <a:p>
          <a:endParaRPr lang="en-US" dirty="0"/>
        </a:p>
      </dgm:t>
    </dgm:pt>
    <dgm:pt modelId="{75AA178E-012B-4537-B53E-7E444AB07206}">
      <dgm:prSet custT="1"/>
      <dgm:spPr/>
      <dgm: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Aptos" panose="02110004020202020204"/>
              <a:ea typeface="+mn-ea"/>
              <a:cs typeface="+mn-cs"/>
            </a:rPr>
            <a:t>• Overall, the IPL analysis dashboard demonstrates the value of leveraging data analytics and visualization to gain a deeper understanding of sports performance and trends. </a:t>
          </a:r>
        </a:p>
      </dgm:t>
    </dgm:pt>
    <dgm:pt modelId="{B13D486D-D6F3-4D7E-BE44-9046D784C28D}" type="parTrans" cxnId="{920D3FC2-A91B-45C2-9968-4BDAE66E7A53}">
      <dgm:prSet/>
      <dgm:spPr/>
      <dgm:t>
        <a:bodyPr/>
        <a:lstStyle/>
        <a:p>
          <a:endParaRPr lang="en-US" dirty="0"/>
        </a:p>
      </dgm:t>
    </dgm:pt>
    <dgm:pt modelId="{2AC4CA57-7CB1-47B5-A104-E1DC9DE6C694}" type="sibTrans" cxnId="{920D3FC2-A91B-45C2-9968-4BDAE66E7A53}">
      <dgm:prSet/>
      <dgm:spPr/>
      <dgm:t>
        <a:bodyPr/>
        <a:lstStyle/>
        <a:p>
          <a:endParaRPr lang="en-US" dirty="0"/>
        </a:p>
      </dgm:t>
    </dgm:pt>
    <dgm:pt modelId="{DE16EEFD-320A-44EE-A1A5-6BADB56E42C3}">
      <dgm:prSet custT="1"/>
      <dgm:spPr/>
      <dgm:t>
        <a:bodyPr/>
        <a:lstStyle/>
        <a:p>
          <a:pPr marL="0" lvl="0" indent="0" algn="ctr" defTabSz="711200">
            <a:lnSpc>
              <a:spcPct val="90000"/>
            </a:lnSpc>
            <a:spcBef>
              <a:spcPct val="0"/>
            </a:spcBef>
            <a:spcAft>
              <a:spcPct val="35000"/>
            </a:spcAft>
            <a:buNone/>
          </a:pPr>
          <a:r>
            <a:rPr lang="en-US" sz="1800" kern="1200" dirty="0">
              <a:solidFill>
                <a:prstClr val="black">
                  <a:hueOff val="0"/>
                  <a:satOff val="0"/>
                  <a:lumOff val="0"/>
                  <a:alphaOff val="0"/>
                </a:prstClr>
              </a:solidFill>
              <a:latin typeface="Aptos" panose="02110004020202020204"/>
              <a:ea typeface="+mn-ea"/>
              <a:cs typeface="+mn-cs"/>
            </a:rPr>
            <a:t>• The insights surfaced by the dashboard can inform strategy, marketing, and fan engagement for the IPL and its stakeholders.</a:t>
          </a:r>
        </a:p>
      </dgm:t>
    </dgm:pt>
    <dgm:pt modelId="{F1DE76E4-71F5-48EB-9B57-8C0E1F87C109}" type="parTrans" cxnId="{E299F782-6231-4728-BCF2-52B4C758A368}">
      <dgm:prSet/>
      <dgm:spPr/>
      <dgm:t>
        <a:bodyPr/>
        <a:lstStyle/>
        <a:p>
          <a:endParaRPr lang="en-US" dirty="0"/>
        </a:p>
      </dgm:t>
    </dgm:pt>
    <dgm:pt modelId="{90FB8EAF-5A6C-482E-A1FB-DCBED9186F62}" type="sibTrans" cxnId="{E299F782-6231-4728-BCF2-52B4C758A368}">
      <dgm:prSet/>
      <dgm:spPr/>
      <dgm:t>
        <a:bodyPr/>
        <a:lstStyle/>
        <a:p>
          <a:endParaRPr lang="en-US" dirty="0"/>
        </a:p>
      </dgm:t>
    </dgm:pt>
    <dgm:pt modelId="{D33340AD-2016-4503-8834-72F98EDA016D}" type="pres">
      <dgm:prSet presAssocID="{81F37F17-F6EB-4A07-AFCF-6AFC50465E1A}" presName="root" presStyleCnt="0">
        <dgm:presLayoutVars>
          <dgm:dir/>
          <dgm:resizeHandles val="exact"/>
        </dgm:presLayoutVars>
      </dgm:prSet>
      <dgm:spPr/>
    </dgm:pt>
    <dgm:pt modelId="{7B81EC33-6D6F-48C6-8171-4F0F6EF44B2F}" type="pres">
      <dgm:prSet presAssocID="{6681072C-2492-4366-948B-5F0E8E3B7202}" presName="compNode" presStyleCnt="0"/>
      <dgm:spPr/>
    </dgm:pt>
    <dgm:pt modelId="{028C00EC-4FB5-4BF1-B716-4D8FA0D1D1CE}" type="pres">
      <dgm:prSet presAssocID="{6681072C-2492-4366-948B-5F0E8E3B720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A137230-C265-4818-8821-FBCF7298803E}" type="pres">
      <dgm:prSet presAssocID="{6681072C-2492-4366-948B-5F0E8E3B7202}" presName="spaceRect" presStyleCnt="0"/>
      <dgm:spPr/>
    </dgm:pt>
    <dgm:pt modelId="{9191DAC8-9CB5-46B9-95C6-8DC9DCC8CAE3}" type="pres">
      <dgm:prSet presAssocID="{6681072C-2492-4366-948B-5F0E8E3B7202}" presName="textRect" presStyleLbl="revTx" presStyleIdx="0" presStyleCnt="4">
        <dgm:presLayoutVars>
          <dgm:chMax val="1"/>
          <dgm:chPref val="1"/>
        </dgm:presLayoutVars>
      </dgm:prSet>
      <dgm:spPr/>
    </dgm:pt>
    <dgm:pt modelId="{8E75322A-26A3-48AA-BC4C-073A5B83725E}" type="pres">
      <dgm:prSet presAssocID="{68C5DD45-7A42-47A6-B088-8678B80C3002}" presName="sibTrans" presStyleCnt="0"/>
      <dgm:spPr/>
    </dgm:pt>
    <dgm:pt modelId="{70AD0864-3613-44A4-868C-846856490548}" type="pres">
      <dgm:prSet presAssocID="{E585353D-2961-49D1-B412-1935E4591A36}" presName="compNode" presStyleCnt="0"/>
      <dgm:spPr/>
    </dgm:pt>
    <dgm:pt modelId="{17F1312A-11E0-4E0A-9ABF-AADEC422C82E}" type="pres">
      <dgm:prSet presAssocID="{E585353D-2961-49D1-B412-1935E4591A3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8F196C1-17A4-4E9B-BD6A-B670060F4D49}" type="pres">
      <dgm:prSet presAssocID="{E585353D-2961-49D1-B412-1935E4591A36}" presName="spaceRect" presStyleCnt="0"/>
      <dgm:spPr/>
    </dgm:pt>
    <dgm:pt modelId="{0109B768-A954-4762-97A9-6E991198FD9D}" type="pres">
      <dgm:prSet presAssocID="{E585353D-2961-49D1-B412-1935E4591A36}" presName="textRect" presStyleLbl="revTx" presStyleIdx="1" presStyleCnt="4" custScaleY="102750">
        <dgm:presLayoutVars>
          <dgm:chMax val="1"/>
          <dgm:chPref val="1"/>
        </dgm:presLayoutVars>
      </dgm:prSet>
      <dgm:spPr/>
    </dgm:pt>
    <dgm:pt modelId="{641A2F1D-6004-4EC2-9081-FCD3DE6F5E65}" type="pres">
      <dgm:prSet presAssocID="{60C2A801-88D7-4E51-9856-FB38B8756215}" presName="sibTrans" presStyleCnt="0"/>
      <dgm:spPr/>
    </dgm:pt>
    <dgm:pt modelId="{EEDABD29-D125-455D-A64F-8CECBC56B861}" type="pres">
      <dgm:prSet presAssocID="{75AA178E-012B-4537-B53E-7E444AB07206}" presName="compNode" presStyleCnt="0"/>
      <dgm:spPr/>
    </dgm:pt>
    <dgm:pt modelId="{341CEFCA-5750-4712-9D0C-38D529D84AE3}" type="pres">
      <dgm:prSet presAssocID="{75AA178E-012B-4537-B53E-7E444AB072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1AC7D1C3-25CC-4C35-BEFE-4CEB2C95817C}" type="pres">
      <dgm:prSet presAssocID="{75AA178E-012B-4537-B53E-7E444AB07206}" presName="spaceRect" presStyleCnt="0"/>
      <dgm:spPr/>
    </dgm:pt>
    <dgm:pt modelId="{0305B3FD-A1B4-422E-BC0E-EA19F147C81E}" type="pres">
      <dgm:prSet presAssocID="{75AA178E-012B-4537-B53E-7E444AB07206}" presName="textRect" presStyleLbl="revTx" presStyleIdx="2" presStyleCnt="4">
        <dgm:presLayoutVars>
          <dgm:chMax val="1"/>
          <dgm:chPref val="1"/>
        </dgm:presLayoutVars>
      </dgm:prSet>
      <dgm:spPr/>
    </dgm:pt>
    <dgm:pt modelId="{2375DE59-AD8A-4E31-A89E-A25F745D2EF0}" type="pres">
      <dgm:prSet presAssocID="{2AC4CA57-7CB1-47B5-A104-E1DC9DE6C694}" presName="sibTrans" presStyleCnt="0"/>
      <dgm:spPr/>
    </dgm:pt>
    <dgm:pt modelId="{0327E4FA-CA4F-4C1F-9A0F-EE8E7B0A47DE}" type="pres">
      <dgm:prSet presAssocID="{DE16EEFD-320A-44EE-A1A5-6BADB56E42C3}" presName="compNode" presStyleCnt="0"/>
      <dgm:spPr/>
    </dgm:pt>
    <dgm:pt modelId="{C94DF068-F527-4DED-A0E8-7F7165900DAF}" type="pres">
      <dgm:prSet presAssocID="{DE16EEFD-320A-44EE-A1A5-6BADB56E42C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levision"/>
        </a:ext>
      </dgm:extLst>
    </dgm:pt>
    <dgm:pt modelId="{B53839EA-D3F0-47A6-94EE-02C1A03C7FBE}" type="pres">
      <dgm:prSet presAssocID="{DE16EEFD-320A-44EE-A1A5-6BADB56E42C3}" presName="spaceRect" presStyleCnt="0"/>
      <dgm:spPr/>
    </dgm:pt>
    <dgm:pt modelId="{00AC94F7-2E7B-4642-B62F-C88AE711A9D4}" type="pres">
      <dgm:prSet presAssocID="{DE16EEFD-320A-44EE-A1A5-6BADB56E42C3}" presName="textRect" presStyleLbl="revTx" presStyleIdx="3" presStyleCnt="4">
        <dgm:presLayoutVars>
          <dgm:chMax val="1"/>
          <dgm:chPref val="1"/>
        </dgm:presLayoutVars>
      </dgm:prSet>
      <dgm:spPr/>
    </dgm:pt>
  </dgm:ptLst>
  <dgm:cxnLst>
    <dgm:cxn modelId="{2EB09820-314C-46F0-ABFD-A4A7F145D2BF}" type="presOf" srcId="{6681072C-2492-4366-948B-5F0E8E3B7202}" destId="{9191DAC8-9CB5-46B9-95C6-8DC9DCC8CAE3}" srcOrd="0" destOrd="0" presId="urn:microsoft.com/office/officeart/2018/2/layout/IconLabelList"/>
    <dgm:cxn modelId="{2276CD49-0250-487E-9147-F8D300C86FFC}" type="presOf" srcId="{81F37F17-F6EB-4A07-AFCF-6AFC50465E1A}" destId="{D33340AD-2016-4503-8834-72F98EDA016D}" srcOrd="0" destOrd="0" presId="urn:microsoft.com/office/officeart/2018/2/layout/IconLabelList"/>
    <dgm:cxn modelId="{E299F782-6231-4728-BCF2-52B4C758A368}" srcId="{81F37F17-F6EB-4A07-AFCF-6AFC50465E1A}" destId="{DE16EEFD-320A-44EE-A1A5-6BADB56E42C3}" srcOrd="3" destOrd="0" parTransId="{F1DE76E4-71F5-48EB-9B57-8C0E1F87C109}" sibTransId="{90FB8EAF-5A6C-482E-A1FB-DCBED9186F62}"/>
    <dgm:cxn modelId="{038EDAB5-05EA-4100-A227-AF92C94F1156}" type="presOf" srcId="{DE16EEFD-320A-44EE-A1A5-6BADB56E42C3}" destId="{00AC94F7-2E7B-4642-B62F-C88AE711A9D4}" srcOrd="0" destOrd="0" presId="urn:microsoft.com/office/officeart/2018/2/layout/IconLabelList"/>
    <dgm:cxn modelId="{DAC01FB9-2F9F-44CE-AD0F-E11241CFF1AD}" srcId="{81F37F17-F6EB-4A07-AFCF-6AFC50465E1A}" destId="{E585353D-2961-49D1-B412-1935E4591A36}" srcOrd="1" destOrd="0" parTransId="{A53FEE00-2CA3-4D92-AE2D-F7BD897B8E0A}" sibTransId="{60C2A801-88D7-4E51-9856-FB38B8756215}"/>
    <dgm:cxn modelId="{920D3FC2-A91B-45C2-9968-4BDAE66E7A53}" srcId="{81F37F17-F6EB-4A07-AFCF-6AFC50465E1A}" destId="{75AA178E-012B-4537-B53E-7E444AB07206}" srcOrd="2" destOrd="0" parTransId="{B13D486D-D6F3-4D7E-BE44-9046D784C28D}" sibTransId="{2AC4CA57-7CB1-47B5-A104-E1DC9DE6C694}"/>
    <dgm:cxn modelId="{A6B801EB-72A0-4EC5-8BE5-D1C114C29FD8}" srcId="{81F37F17-F6EB-4A07-AFCF-6AFC50465E1A}" destId="{6681072C-2492-4366-948B-5F0E8E3B7202}" srcOrd="0" destOrd="0" parTransId="{F35059FE-3705-4AB7-B9A5-BE317F04231A}" sibTransId="{68C5DD45-7A42-47A6-B088-8678B80C3002}"/>
    <dgm:cxn modelId="{4D15D3ED-F48D-4496-9F4E-4B29C11C8F58}" type="presOf" srcId="{E585353D-2961-49D1-B412-1935E4591A36}" destId="{0109B768-A954-4762-97A9-6E991198FD9D}" srcOrd="0" destOrd="0" presId="urn:microsoft.com/office/officeart/2018/2/layout/IconLabelList"/>
    <dgm:cxn modelId="{533ED3FB-6325-48C3-8DC3-2544DD97CDFC}" type="presOf" srcId="{75AA178E-012B-4537-B53E-7E444AB07206}" destId="{0305B3FD-A1B4-422E-BC0E-EA19F147C81E}" srcOrd="0" destOrd="0" presId="urn:microsoft.com/office/officeart/2018/2/layout/IconLabelList"/>
    <dgm:cxn modelId="{F435D288-8F8F-48AC-B1E5-63113060B25D}" type="presParOf" srcId="{D33340AD-2016-4503-8834-72F98EDA016D}" destId="{7B81EC33-6D6F-48C6-8171-4F0F6EF44B2F}" srcOrd="0" destOrd="0" presId="urn:microsoft.com/office/officeart/2018/2/layout/IconLabelList"/>
    <dgm:cxn modelId="{3DF430D8-FCC9-4CED-8B6E-2E62E6BC0E7D}" type="presParOf" srcId="{7B81EC33-6D6F-48C6-8171-4F0F6EF44B2F}" destId="{028C00EC-4FB5-4BF1-B716-4D8FA0D1D1CE}" srcOrd="0" destOrd="0" presId="urn:microsoft.com/office/officeart/2018/2/layout/IconLabelList"/>
    <dgm:cxn modelId="{5D80B749-3121-4FD8-AC37-E62B53B22A6A}" type="presParOf" srcId="{7B81EC33-6D6F-48C6-8171-4F0F6EF44B2F}" destId="{CA137230-C265-4818-8821-FBCF7298803E}" srcOrd="1" destOrd="0" presId="urn:microsoft.com/office/officeart/2018/2/layout/IconLabelList"/>
    <dgm:cxn modelId="{FAB858C9-89F4-410D-9E8B-0AECF8F4C3CB}" type="presParOf" srcId="{7B81EC33-6D6F-48C6-8171-4F0F6EF44B2F}" destId="{9191DAC8-9CB5-46B9-95C6-8DC9DCC8CAE3}" srcOrd="2" destOrd="0" presId="urn:microsoft.com/office/officeart/2018/2/layout/IconLabelList"/>
    <dgm:cxn modelId="{B4E712D3-515E-4D75-A77C-2D1128A4345D}" type="presParOf" srcId="{D33340AD-2016-4503-8834-72F98EDA016D}" destId="{8E75322A-26A3-48AA-BC4C-073A5B83725E}" srcOrd="1" destOrd="0" presId="urn:microsoft.com/office/officeart/2018/2/layout/IconLabelList"/>
    <dgm:cxn modelId="{D40F6B4D-D73B-41A8-BF90-C2C51E3BEDCF}" type="presParOf" srcId="{D33340AD-2016-4503-8834-72F98EDA016D}" destId="{70AD0864-3613-44A4-868C-846856490548}" srcOrd="2" destOrd="0" presId="urn:microsoft.com/office/officeart/2018/2/layout/IconLabelList"/>
    <dgm:cxn modelId="{2B987903-5664-4A08-BD26-C5BCA7708378}" type="presParOf" srcId="{70AD0864-3613-44A4-868C-846856490548}" destId="{17F1312A-11E0-4E0A-9ABF-AADEC422C82E}" srcOrd="0" destOrd="0" presId="urn:microsoft.com/office/officeart/2018/2/layout/IconLabelList"/>
    <dgm:cxn modelId="{F5515189-0CE4-46A5-8D4F-FCA23E331B2D}" type="presParOf" srcId="{70AD0864-3613-44A4-868C-846856490548}" destId="{08F196C1-17A4-4E9B-BD6A-B670060F4D49}" srcOrd="1" destOrd="0" presId="urn:microsoft.com/office/officeart/2018/2/layout/IconLabelList"/>
    <dgm:cxn modelId="{739F8E43-AED2-4C23-A740-5FB767B202A0}" type="presParOf" srcId="{70AD0864-3613-44A4-868C-846856490548}" destId="{0109B768-A954-4762-97A9-6E991198FD9D}" srcOrd="2" destOrd="0" presId="urn:microsoft.com/office/officeart/2018/2/layout/IconLabelList"/>
    <dgm:cxn modelId="{54F30A1E-41E6-4390-A568-BF6CBEE41891}" type="presParOf" srcId="{D33340AD-2016-4503-8834-72F98EDA016D}" destId="{641A2F1D-6004-4EC2-9081-FCD3DE6F5E65}" srcOrd="3" destOrd="0" presId="urn:microsoft.com/office/officeart/2018/2/layout/IconLabelList"/>
    <dgm:cxn modelId="{76752297-3DF5-4068-B250-318F39881F85}" type="presParOf" srcId="{D33340AD-2016-4503-8834-72F98EDA016D}" destId="{EEDABD29-D125-455D-A64F-8CECBC56B861}" srcOrd="4" destOrd="0" presId="urn:microsoft.com/office/officeart/2018/2/layout/IconLabelList"/>
    <dgm:cxn modelId="{03AC2DFC-363D-4525-8B70-5A3B2DC8F451}" type="presParOf" srcId="{EEDABD29-D125-455D-A64F-8CECBC56B861}" destId="{341CEFCA-5750-4712-9D0C-38D529D84AE3}" srcOrd="0" destOrd="0" presId="urn:microsoft.com/office/officeart/2018/2/layout/IconLabelList"/>
    <dgm:cxn modelId="{D0D412A6-6ACF-4014-92A7-0838632B9B70}" type="presParOf" srcId="{EEDABD29-D125-455D-A64F-8CECBC56B861}" destId="{1AC7D1C3-25CC-4C35-BEFE-4CEB2C95817C}" srcOrd="1" destOrd="0" presId="urn:microsoft.com/office/officeart/2018/2/layout/IconLabelList"/>
    <dgm:cxn modelId="{EC2185E8-9CA4-479B-A41A-814263D40C5B}" type="presParOf" srcId="{EEDABD29-D125-455D-A64F-8CECBC56B861}" destId="{0305B3FD-A1B4-422E-BC0E-EA19F147C81E}" srcOrd="2" destOrd="0" presId="urn:microsoft.com/office/officeart/2018/2/layout/IconLabelList"/>
    <dgm:cxn modelId="{0BACCEF7-9481-46BF-B532-8865120C9570}" type="presParOf" srcId="{D33340AD-2016-4503-8834-72F98EDA016D}" destId="{2375DE59-AD8A-4E31-A89E-A25F745D2EF0}" srcOrd="5" destOrd="0" presId="urn:microsoft.com/office/officeart/2018/2/layout/IconLabelList"/>
    <dgm:cxn modelId="{6D6492A5-0308-4A84-A1DE-5D95ABF19C07}" type="presParOf" srcId="{D33340AD-2016-4503-8834-72F98EDA016D}" destId="{0327E4FA-CA4F-4C1F-9A0F-EE8E7B0A47DE}" srcOrd="6" destOrd="0" presId="urn:microsoft.com/office/officeart/2018/2/layout/IconLabelList"/>
    <dgm:cxn modelId="{9CCB5E15-38E4-49E3-AC8C-B516BB113109}" type="presParOf" srcId="{0327E4FA-CA4F-4C1F-9A0F-EE8E7B0A47DE}" destId="{C94DF068-F527-4DED-A0E8-7F7165900DAF}" srcOrd="0" destOrd="0" presId="urn:microsoft.com/office/officeart/2018/2/layout/IconLabelList"/>
    <dgm:cxn modelId="{B80AE909-CC04-41CD-8866-087498AD1407}" type="presParOf" srcId="{0327E4FA-CA4F-4C1F-9A0F-EE8E7B0A47DE}" destId="{B53839EA-D3F0-47A6-94EE-02C1A03C7FBE}" srcOrd="1" destOrd="0" presId="urn:microsoft.com/office/officeart/2018/2/layout/IconLabelList"/>
    <dgm:cxn modelId="{9D34EADC-A5BA-4F34-95E9-01609BD157C5}" type="presParOf" srcId="{0327E4FA-CA4F-4C1F-9A0F-EE8E7B0A47DE}" destId="{00AC94F7-2E7B-4642-B62F-C88AE711A9D4}"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8C00EC-4FB5-4BF1-B716-4D8FA0D1D1CE}">
      <dsp:nvSpPr>
        <dsp:cNvPr id="0" name=""/>
        <dsp:cNvSpPr/>
      </dsp:nvSpPr>
      <dsp:spPr>
        <a:xfrm>
          <a:off x="1931831" y="242213"/>
          <a:ext cx="799716" cy="7997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91DAC8-9CB5-46B9-95C6-8DC9DCC8CAE3}">
      <dsp:nvSpPr>
        <dsp:cNvPr id="0" name=""/>
        <dsp:cNvSpPr/>
      </dsp:nvSpPr>
      <dsp:spPr>
        <a:xfrm>
          <a:off x="1443116" y="1598254"/>
          <a:ext cx="1777148" cy="2352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 The dashboard delivers a powerful tool for IPL fans, analysts, and stakeholders to explore the rich history and statistics of the league.</a:t>
          </a:r>
        </a:p>
      </dsp:txBody>
      <dsp:txXfrm>
        <a:off x="1443116" y="1598254"/>
        <a:ext cx="1777148" cy="2352336"/>
      </dsp:txXfrm>
    </dsp:sp>
    <dsp:sp modelId="{17F1312A-11E0-4E0A-9ABF-AADEC422C82E}">
      <dsp:nvSpPr>
        <dsp:cNvPr id="0" name=""/>
        <dsp:cNvSpPr/>
      </dsp:nvSpPr>
      <dsp:spPr>
        <a:xfrm>
          <a:off x="4019981" y="226041"/>
          <a:ext cx="799716" cy="7997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09B768-A954-4762-97A9-6E991198FD9D}">
      <dsp:nvSpPr>
        <dsp:cNvPr id="0" name=""/>
        <dsp:cNvSpPr/>
      </dsp:nvSpPr>
      <dsp:spPr>
        <a:xfrm>
          <a:off x="3531265" y="1549737"/>
          <a:ext cx="1777148" cy="2417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400" kern="1200" dirty="0">
              <a:solidFill>
                <a:prstClr val="black">
                  <a:hueOff val="0"/>
                  <a:satOff val="0"/>
                  <a:lumOff val="0"/>
                  <a:alphaOff val="0"/>
                </a:prstClr>
              </a:solidFill>
              <a:latin typeface="Aptos" panose="02110004020202020204"/>
              <a:ea typeface="+mn-ea"/>
              <a:cs typeface="+mn-cs"/>
            </a:rPr>
            <a:t>• By combining the extensive IPL dataset with the data visualization capabilities of power BI, the dashboard surfaces meaningful insights that would be difficult to uncover through manual analysis of the raw data. </a:t>
          </a:r>
        </a:p>
      </dsp:txBody>
      <dsp:txXfrm>
        <a:off x="3531265" y="1549737"/>
        <a:ext cx="1777148" cy="2417026"/>
      </dsp:txXfrm>
    </dsp:sp>
    <dsp:sp modelId="{341CEFCA-5750-4712-9D0C-38D529D84AE3}">
      <dsp:nvSpPr>
        <dsp:cNvPr id="0" name=""/>
        <dsp:cNvSpPr/>
      </dsp:nvSpPr>
      <dsp:spPr>
        <a:xfrm>
          <a:off x="6108130" y="242213"/>
          <a:ext cx="799716" cy="7997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05B3FD-A1B4-422E-BC0E-EA19F147C81E}">
      <dsp:nvSpPr>
        <dsp:cNvPr id="0" name=""/>
        <dsp:cNvSpPr/>
      </dsp:nvSpPr>
      <dsp:spPr>
        <a:xfrm>
          <a:off x="5619414" y="1598254"/>
          <a:ext cx="1777148" cy="2352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solidFill>
                <a:prstClr val="black">
                  <a:hueOff val="0"/>
                  <a:satOff val="0"/>
                  <a:lumOff val="0"/>
                  <a:alphaOff val="0"/>
                </a:prstClr>
              </a:solidFill>
              <a:latin typeface="Aptos" panose="02110004020202020204"/>
              <a:ea typeface="+mn-ea"/>
              <a:cs typeface="+mn-cs"/>
            </a:rPr>
            <a:t>• Overall, the IPL analysis dashboard demonstrates the value of leveraging data analytics and visualization to gain a deeper understanding of sports performance and trends. </a:t>
          </a:r>
        </a:p>
      </dsp:txBody>
      <dsp:txXfrm>
        <a:off x="5619414" y="1598254"/>
        <a:ext cx="1777148" cy="2352336"/>
      </dsp:txXfrm>
    </dsp:sp>
    <dsp:sp modelId="{C94DF068-F527-4DED-A0E8-7F7165900DAF}">
      <dsp:nvSpPr>
        <dsp:cNvPr id="0" name=""/>
        <dsp:cNvSpPr/>
      </dsp:nvSpPr>
      <dsp:spPr>
        <a:xfrm>
          <a:off x="8196280" y="242213"/>
          <a:ext cx="799716" cy="7997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AC94F7-2E7B-4642-B62F-C88AE711A9D4}">
      <dsp:nvSpPr>
        <dsp:cNvPr id="0" name=""/>
        <dsp:cNvSpPr/>
      </dsp:nvSpPr>
      <dsp:spPr>
        <a:xfrm>
          <a:off x="7707564" y="1598254"/>
          <a:ext cx="1777148" cy="2352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800" kern="1200" dirty="0">
              <a:solidFill>
                <a:prstClr val="black">
                  <a:hueOff val="0"/>
                  <a:satOff val="0"/>
                  <a:lumOff val="0"/>
                  <a:alphaOff val="0"/>
                </a:prstClr>
              </a:solidFill>
              <a:latin typeface="Aptos" panose="02110004020202020204"/>
              <a:ea typeface="+mn-ea"/>
              <a:cs typeface="+mn-cs"/>
            </a:rPr>
            <a:t>• The insights surfaced by the dashboard can inform strategy, marketing, and fan engagement for the IPL and its stakeholders.</a:t>
          </a:r>
        </a:p>
      </dsp:txBody>
      <dsp:txXfrm>
        <a:off x="7707564" y="1598254"/>
        <a:ext cx="1777148" cy="235233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F5E8-E4BF-4C24-A3D2-314B9C9802E6}" type="datetimeFigureOut">
              <a:rPr lang="en-US" smtClean="0"/>
              <a:t>8/10/2024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969D5-60E7-4FBE-82B5-38730602D56C}" type="slidenum">
              <a:rPr lang="en-US" smtClean="0"/>
              <a:t>‹#›</a:t>
            </a:fld>
            <a:endParaRPr lang="en-US"/>
          </a:p>
        </p:txBody>
      </p:sp>
    </p:spTree>
    <p:extLst>
      <p:ext uri="{BB962C8B-B14F-4D97-AF65-F5344CB8AC3E}">
        <p14:creationId xmlns:p14="http://schemas.microsoft.com/office/powerpoint/2010/main" val="3455773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969D5-60E7-4FBE-82B5-38730602D56C}" type="slidenum">
              <a:rPr lang="en-US" smtClean="0"/>
              <a:t>3</a:t>
            </a:fld>
            <a:endParaRPr lang="en-US"/>
          </a:p>
        </p:txBody>
      </p:sp>
    </p:spTree>
    <p:extLst>
      <p:ext uri="{BB962C8B-B14F-4D97-AF65-F5344CB8AC3E}">
        <p14:creationId xmlns:p14="http://schemas.microsoft.com/office/powerpoint/2010/main" val="2192352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969D5-60E7-4FBE-82B5-38730602D56C}" type="slidenum">
              <a:rPr lang="en-US" smtClean="0"/>
              <a:t>4</a:t>
            </a:fld>
            <a:endParaRPr lang="en-US"/>
          </a:p>
        </p:txBody>
      </p:sp>
    </p:spTree>
    <p:extLst>
      <p:ext uri="{BB962C8B-B14F-4D97-AF65-F5344CB8AC3E}">
        <p14:creationId xmlns:p14="http://schemas.microsoft.com/office/powerpoint/2010/main" val="2049230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E0757-1277-5835-8AB2-70FAB6DD6F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6581A0-D84F-F821-0AE5-3EC258242C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D2FFA1-2CDB-3FDA-1542-67FF118E53DC}"/>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5" name="Footer Placeholder 4">
            <a:extLst>
              <a:ext uri="{FF2B5EF4-FFF2-40B4-BE49-F238E27FC236}">
                <a16:creationId xmlns:a16="http://schemas.microsoft.com/office/drawing/2014/main" id="{4B23A986-F582-5C7C-E9F4-C5DFA231BD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A9619B-59CE-F25F-FAC1-2769F9BCEFB4}"/>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3813202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D541-4CA0-4672-CE89-917FF9BCC2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571DB-89FE-3F7D-9C55-462470DE7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0BE5F-BC36-20CD-5EBD-8B02E02962C5}"/>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5" name="Footer Placeholder 4">
            <a:extLst>
              <a:ext uri="{FF2B5EF4-FFF2-40B4-BE49-F238E27FC236}">
                <a16:creationId xmlns:a16="http://schemas.microsoft.com/office/drawing/2014/main" id="{810281A9-DC14-38B3-56AD-28BAB8153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C1F610-527F-1A92-B92D-1656B06BC671}"/>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8490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419EF7-7EFA-F145-62E0-DBB6EDFF92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19E4ED-CF45-2770-3CD5-E82EF0ACCD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69244F-C170-E303-9480-82FFD00BEB27}"/>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5" name="Footer Placeholder 4">
            <a:extLst>
              <a:ext uri="{FF2B5EF4-FFF2-40B4-BE49-F238E27FC236}">
                <a16:creationId xmlns:a16="http://schemas.microsoft.com/office/drawing/2014/main" id="{9F7074B9-0CE0-2E58-B08F-3CA38EF7D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5E19F2-A38C-9405-B99B-E570F8AD8CE4}"/>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821790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EB998-66BC-1942-D2F3-3DDCCADF75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D681C-F40F-3760-759B-FF64F7EF93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4AE289-138E-73A4-E8DB-6EFE7B3629AA}"/>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5" name="Footer Placeholder 4">
            <a:extLst>
              <a:ext uri="{FF2B5EF4-FFF2-40B4-BE49-F238E27FC236}">
                <a16:creationId xmlns:a16="http://schemas.microsoft.com/office/drawing/2014/main" id="{A3BFCCAF-A718-523F-3F5E-BE428926F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CA3A4-8230-34A0-14D8-541C1238CDE8}"/>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2095294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5389C-9152-9DC7-183F-E60FCE96BA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759CD3-911C-6C68-C818-8053FB3D60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0D402-3883-BFE3-81E4-0A100A5FD195}"/>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5" name="Footer Placeholder 4">
            <a:extLst>
              <a:ext uri="{FF2B5EF4-FFF2-40B4-BE49-F238E27FC236}">
                <a16:creationId xmlns:a16="http://schemas.microsoft.com/office/drawing/2014/main" id="{16881273-51BF-EF13-6534-D588596C8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03430-9FC7-93F8-9EC8-576BF388605A}"/>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328137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249A-BC61-CBDA-FFBE-B5B77067FD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8A351-4D4F-69EB-7568-A225244958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2377F86-65E9-6565-25D1-9F5B00BB77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EC2DBA-3C9E-B5F4-DC9A-7DF3028D91A2}"/>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6" name="Footer Placeholder 5">
            <a:extLst>
              <a:ext uri="{FF2B5EF4-FFF2-40B4-BE49-F238E27FC236}">
                <a16:creationId xmlns:a16="http://schemas.microsoft.com/office/drawing/2014/main" id="{598F8252-457E-59EB-DF6D-1159F44C97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D7EFD-737E-D4F1-9282-F740BB35B2F3}"/>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3001643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C1E4-4164-D555-560B-D37B9CB802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67045E-7549-70A6-C9C9-ADE42CBB0E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EA090-36DA-AE7C-3DEC-9DE27C5444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B4B955-B255-6267-BD83-3EE7453505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0F6C62-4D37-956E-9F12-D82AFF2E47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91EDBC-6C88-C443-7042-CFBC86C254B9}"/>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8" name="Footer Placeholder 7">
            <a:extLst>
              <a:ext uri="{FF2B5EF4-FFF2-40B4-BE49-F238E27FC236}">
                <a16:creationId xmlns:a16="http://schemas.microsoft.com/office/drawing/2014/main" id="{0861DD62-C23A-B6AD-A15A-5DB00D1897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ECFF19-2714-156A-2C87-E2F0DDEF6325}"/>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2084531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32D1E-B82D-8026-37E8-EBB6404B2B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9AF285-41DC-7DA2-B6A1-23DA0C093F26}"/>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4" name="Footer Placeholder 3">
            <a:extLst>
              <a:ext uri="{FF2B5EF4-FFF2-40B4-BE49-F238E27FC236}">
                <a16:creationId xmlns:a16="http://schemas.microsoft.com/office/drawing/2014/main" id="{67B41FC6-4FFC-F443-7FA2-67D7649A01C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A5579E-0FA8-D9B2-FDCC-326A179BE483}"/>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301977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1D97A4-8233-BF5F-39AE-28EC299E4EC7}"/>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3" name="Footer Placeholder 2">
            <a:extLst>
              <a:ext uri="{FF2B5EF4-FFF2-40B4-BE49-F238E27FC236}">
                <a16:creationId xmlns:a16="http://schemas.microsoft.com/office/drawing/2014/main" id="{1B57A8D5-518C-FB29-6AFD-B724F79937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DEF76E-D828-6AC7-9BB5-074FCCC32EEA}"/>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632749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CE88-8526-4FAC-D02B-2E46458868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0131C9-2D4E-22CF-1232-F67F64669D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9625C9-9532-5EE9-3C0D-7671F07ED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3E1CB-FC1B-0CDA-8743-F161A099D072}"/>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6" name="Footer Placeholder 5">
            <a:extLst>
              <a:ext uri="{FF2B5EF4-FFF2-40B4-BE49-F238E27FC236}">
                <a16:creationId xmlns:a16="http://schemas.microsoft.com/office/drawing/2014/main" id="{BBBBD2EA-1C80-233C-1692-A527E4221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D3DB5-FE42-2899-25B4-999B3EF5D3F0}"/>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1510565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3091-D604-4FC8-32E9-1BD721CFAA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A97ACE-4704-2388-264F-FC56D78A6B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4418EC-E576-450A-BB1A-2E9AECC61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914A4-4CBD-74D4-BC92-5242A0FC961A}"/>
              </a:ext>
            </a:extLst>
          </p:cNvPr>
          <p:cNvSpPr>
            <a:spLocks noGrp="1"/>
          </p:cNvSpPr>
          <p:nvPr>
            <p:ph type="dt" sz="half" idx="10"/>
          </p:nvPr>
        </p:nvSpPr>
        <p:spPr/>
        <p:txBody>
          <a:bodyPr/>
          <a:lstStyle/>
          <a:p>
            <a:fld id="{C4CB31EE-21DD-4A5D-978B-7DACEBC22950}" type="datetimeFigureOut">
              <a:rPr lang="en-US" smtClean="0"/>
              <a:t>8/10/2024</a:t>
            </a:fld>
            <a:endParaRPr lang="en-US"/>
          </a:p>
        </p:txBody>
      </p:sp>
      <p:sp>
        <p:nvSpPr>
          <p:cNvPr id="6" name="Footer Placeholder 5">
            <a:extLst>
              <a:ext uri="{FF2B5EF4-FFF2-40B4-BE49-F238E27FC236}">
                <a16:creationId xmlns:a16="http://schemas.microsoft.com/office/drawing/2014/main" id="{595F0ABD-C4B7-47A1-2FBC-51406A4B50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963792-7479-5F32-DBD6-56F1AF9D2B06}"/>
              </a:ext>
            </a:extLst>
          </p:cNvPr>
          <p:cNvSpPr>
            <a:spLocks noGrp="1"/>
          </p:cNvSpPr>
          <p:nvPr>
            <p:ph type="sldNum" sz="quarter" idx="12"/>
          </p:nvPr>
        </p:nvSpPr>
        <p:spPr/>
        <p:txBody>
          <a:bodyPr/>
          <a:lstStyle/>
          <a:p>
            <a:fld id="{58B6DE68-2A22-47DB-B727-8E751AFF780A}" type="slidenum">
              <a:rPr lang="en-US" smtClean="0"/>
              <a:t>‹#›</a:t>
            </a:fld>
            <a:endParaRPr lang="en-US"/>
          </a:p>
        </p:txBody>
      </p:sp>
    </p:spTree>
    <p:extLst>
      <p:ext uri="{BB962C8B-B14F-4D97-AF65-F5344CB8AC3E}">
        <p14:creationId xmlns:p14="http://schemas.microsoft.com/office/powerpoint/2010/main" val="1021145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3C8F23-A736-D4B3-DD1C-CC8CECB901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55DDE-F21F-2C60-8967-0561A542FC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3C074-DF25-A0EB-DEEF-EE85861502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4CB31EE-21DD-4A5D-978B-7DACEBC22950}" type="datetimeFigureOut">
              <a:rPr lang="en-US" smtClean="0"/>
              <a:t>8/10/2024</a:t>
            </a:fld>
            <a:endParaRPr lang="en-US"/>
          </a:p>
        </p:txBody>
      </p:sp>
      <p:sp>
        <p:nvSpPr>
          <p:cNvPr id="5" name="Footer Placeholder 4">
            <a:extLst>
              <a:ext uri="{FF2B5EF4-FFF2-40B4-BE49-F238E27FC236}">
                <a16:creationId xmlns:a16="http://schemas.microsoft.com/office/drawing/2014/main" id="{1F65397A-45A1-E43C-F95E-DF677F5249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5464E90-7C6F-137D-361A-FCECF28D81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B6DE68-2A22-47DB-B727-8E751AFF780A}" type="slidenum">
              <a:rPr lang="en-US" smtClean="0"/>
              <a:t>‹#›</a:t>
            </a:fld>
            <a:endParaRPr lang="en-US"/>
          </a:p>
        </p:txBody>
      </p:sp>
    </p:spTree>
    <p:extLst>
      <p:ext uri="{BB962C8B-B14F-4D97-AF65-F5344CB8AC3E}">
        <p14:creationId xmlns:p14="http://schemas.microsoft.com/office/powerpoint/2010/main" val="2065669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ball on a wooden paddle on a grass field&#10;&#10;Description automatically generated">
            <a:extLst>
              <a:ext uri="{FF2B5EF4-FFF2-40B4-BE49-F238E27FC236}">
                <a16:creationId xmlns:a16="http://schemas.microsoft.com/office/drawing/2014/main" id="{62D4279E-7DA7-0989-C6A2-D6966A511735}"/>
              </a:ext>
            </a:extLst>
          </p:cNvPr>
          <p:cNvPicPr>
            <a:picLocks noChangeAspect="1"/>
          </p:cNvPicPr>
          <p:nvPr/>
        </p:nvPicPr>
        <p:blipFill>
          <a:blip r:embed="rId4">
            <a:extLst>
              <a:ext uri="{28A0092B-C50C-407E-A947-70E740481C1C}">
                <a14:useLocalDpi xmlns:a14="http://schemas.microsoft.com/office/drawing/2010/main" val="0"/>
              </a:ext>
            </a:extLst>
          </a:blip>
          <a:srcRect t="6748" r="23298" b="2343"/>
          <a:stretch/>
        </p:blipFill>
        <p:spPr>
          <a:xfrm>
            <a:off x="3523488" y="-78544"/>
            <a:ext cx="8668512" cy="6857990"/>
          </a:xfrm>
          <a:prstGeom prst="rect">
            <a:avLst/>
          </a:prstGeom>
        </p:spPr>
      </p:pic>
      <p:sp>
        <p:nvSpPr>
          <p:cNvPr id="19" name="Rectangle 1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818554-5BA7-0126-CB71-044D0F355FE1}"/>
              </a:ext>
            </a:extLst>
          </p:cNvPr>
          <p:cNvSpPr>
            <a:spLocks noGrp="1"/>
          </p:cNvSpPr>
          <p:nvPr>
            <p:ph type="ctrTitle"/>
          </p:nvPr>
        </p:nvSpPr>
        <p:spPr>
          <a:xfrm>
            <a:off x="443300" y="1501981"/>
            <a:ext cx="4023360" cy="1320474"/>
          </a:xfrm>
        </p:spPr>
        <p:txBody>
          <a:bodyPr anchor="b">
            <a:normAutofit fontScale="90000"/>
          </a:bodyPr>
          <a:lstStyle/>
          <a:p>
            <a:pPr algn="l"/>
            <a:r>
              <a:rPr lang="en-US" sz="4800" dirty="0">
                <a:solidFill>
                  <a:schemeClr val="bg1"/>
                </a:solidFill>
              </a:rPr>
              <a:t>IPL Analysis</a:t>
            </a:r>
            <a:br>
              <a:rPr lang="en-US" sz="4800" dirty="0">
                <a:solidFill>
                  <a:schemeClr val="bg1"/>
                </a:solidFill>
              </a:rPr>
            </a:br>
            <a:r>
              <a:rPr lang="en-US" sz="4800" dirty="0">
                <a:solidFill>
                  <a:schemeClr val="bg1"/>
                </a:solidFill>
              </a:rPr>
              <a:t> </a:t>
            </a:r>
            <a:r>
              <a:rPr lang="en-US" sz="3200" dirty="0">
                <a:solidFill>
                  <a:schemeClr val="bg1"/>
                </a:solidFill>
              </a:rPr>
              <a:t>Using  </a:t>
            </a:r>
            <a:r>
              <a:rPr lang="en-US" sz="3200" dirty="0" err="1">
                <a:solidFill>
                  <a:schemeClr val="bg1"/>
                </a:solidFill>
              </a:rPr>
              <a:t>PowerBi</a:t>
            </a:r>
            <a:endParaRPr lang="en-US" sz="3200" dirty="0">
              <a:solidFill>
                <a:schemeClr val="bg1"/>
              </a:solidFill>
            </a:endParaRPr>
          </a:p>
        </p:txBody>
      </p:sp>
      <p:sp>
        <p:nvSpPr>
          <p:cNvPr id="3" name="Subtitle 2">
            <a:extLst>
              <a:ext uri="{FF2B5EF4-FFF2-40B4-BE49-F238E27FC236}">
                <a16:creationId xmlns:a16="http://schemas.microsoft.com/office/drawing/2014/main" id="{2D01046C-866D-CAEC-B7BB-2854C959ADE8}"/>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 -  By Aditya Jatav</a:t>
            </a:r>
            <a:br>
              <a:rPr lang="en-US" sz="2000" dirty="0">
                <a:solidFill>
                  <a:schemeClr val="bg1"/>
                </a:solidFill>
              </a:rPr>
            </a:br>
            <a:r>
              <a:rPr lang="en-US" sz="2000" dirty="0">
                <a:solidFill>
                  <a:schemeClr val="bg1"/>
                </a:solidFill>
              </a:rPr>
              <a:t> -  Batch MIP-DA-12</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 name="Audio 22">
            <a:hlinkClick r:id="" action="ppaction://media"/>
            <a:extLst>
              <a:ext uri="{FF2B5EF4-FFF2-40B4-BE49-F238E27FC236}">
                <a16:creationId xmlns:a16="http://schemas.microsoft.com/office/drawing/2014/main" id="{D9EDB8B3-9BCE-703E-56FE-B61DF6F1455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24108373"/>
      </p:ext>
    </p:extLst>
  </p:cSld>
  <p:clrMapOvr>
    <a:masterClrMapping/>
  </p:clrMapOvr>
  <mc:AlternateContent xmlns:mc="http://schemas.openxmlformats.org/markup-compatibility/2006">
    <mc:Choice xmlns:p14="http://schemas.microsoft.com/office/powerpoint/2010/main" Requires="p14">
      <p:transition spd="slow" p14:dur="2000" advTm="10361"/>
    </mc:Choice>
    <mc:Fallback>
      <p:transition spd="slow" advTm="10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769D0-E110-9D2D-6DEB-0BCE380C6E3C}"/>
              </a:ext>
            </a:extLst>
          </p:cNvPr>
          <p:cNvSpPr>
            <a:spLocks noGrp="1"/>
          </p:cNvSpPr>
          <p:nvPr>
            <p:ph type="title"/>
          </p:nvPr>
        </p:nvSpPr>
        <p:spPr>
          <a:xfrm>
            <a:off x="1194480" y="488318"/>
            <a:ext cx="4284418" cy="321736"/>
          </a:xfrm>
        </p:spPr>
        <p:txBody>
          <a:bodyPr vert="horz" lIns="91440" tIns="45720" rIns="91440" bIns="45720" rtlCol="0" anchor="b">
            <a:noAutofit/>
          </a:bodyPr>
          <a:lstStyle/>
          <a:p>
            <a:r>
              <a:rPr lang="en-US" sz="2000" dirty="0">
                <a:solidFill>
                  <a:schemeClr val="bg1"/>
                </a:solidFill>
              </a:rPr>
              <a:t>Top 4 Fast Bowlers</a:t>
            </a:r>
          </a:p>
        </p:txBody>
      </p:sp>
      <p:sp>
        <p:nvSpPr>
          <p:cNvPr id="23" name="Rectangle 22">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sports game">
            <a:extLst>
              <a:ext uri="{FF2B5EF4-FFF2-40B4-BE49-F238E27FC236}">
                <a16:creationId xmlns:a16="http://schemas.microsoft.com/office/drawing/2014/main" id="{A77EC504-2FAB-3B3D-5A18-2F35EABD136D}"/>
              </a:ext>
            </a:extLst>
          </p:cNvPr>
          <p:cNvPicPr>
            <a:picLocks noChangeAspect="1"/>
          </p:cNvPicPr>
          <p:nvPr/>
        </p:nvPicPr>
        <p:blipFill>
          <a:blip r:embed="rId4">
            <a:extLst>
              <a:ext uri="{28A0092B-C50C-407E-A947-70E740481C1C}">
                <a14:useLocalDpi xmlns:a14="http://schemas.microsoft.com/office/drawing/2010/main" val="0"/>
              </a:ext>
            </a:extLst>
          </a:blip>
          <a:srcRect l="1577" r="2" b="2"/>
          <a:stretch/>
        </p:blipFill>
        <p:spPr>
          <a:xfrm>
            <a:off x="1068426" y="965212"/>
            <a:ext cx="9889765" cy="5576763"/>
          </a:xfrm>
          <a:prstGeom prst="rect">
            <a:avLst/>
          </a:prstGeom>
        </p:spPr>
      </p:pic>
      <p:pic>
        <p:nvPicPr>
          <p:cNvPr id="8" name="Audio 7">
            <a:hlinkClick r:id="" action="ppaction://media"/>
            <a:extLst>
              <a:ext uri="{FF2B5EF4-FFF2-40B4-BE49-F238E27FC236}">
                <a16:creationId xmlns:a16="http://schemas.microsoft.com/office/drawing/2014/main" id="{E23FCE1D-006A-23D7-AC11-4FB123D8E65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54730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58762">
        <p15:prstTrans prst="fallOver"/>
      </p:transition>
    </mc:Choice>
    <mc:Fallback>
      <p:transition spd="slow" advTm="587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769D0-E110-9D2D-6DEB-0BCE380C6E3C}"/>
              </a:ext>
            </a:extLst>
          </p:cNvPr>
          <p:cNvSpPr>
            <a:spLocks noGrp="1"/>
          </p:cNvSpPr>
          <p:nvPr>
            <p:ph type="title"/>
          </p:nvPr>
        </p:nvSpPr>
        <p:spPr>
          <a:xfrm>
            <a:off x="699714" y="5490971"/>
            <a:ext cx="6962072" cy="1159200"/>
          </a:xfrm>
        </p:spPr>
        <p:txBody>
          <a:bodyPr vert="horz" lIns="91440" tIns="45720" rIns="91440" bIns="45720" rtlCol="0" anchor="ctr">
            <a:normAutofit/>
          </a:bodyPr>
          <a:lstStyle/>
          <a:p>
            <a:r>
              <a:rPr lang="en-US" sz="4000" kern="1200">
                <a:solidFill>
                  <a:srgbClr val="FFFFFF"/>
                </a:solidFill>
                <a:latin typeface="+mj-lt"/>
                <a:ea typeface="+mj-ea"/>
                <a:cs typeface="+mj-cs"/>
              </a:rPr>
              <a:t>Final 11 Players</a:t>
            </a:r>
          </a:p>
        </p:txBody>
      </p:sp>
      <p:pic>
        <p:nvPicPr>
          <p:cNvPr id="4" name="Picture 3" descr="A screenshot of a computer&#10;&#10;Description automatically generated">
            <a:extLst>
              <a:ext uri="{FF2B5EF4-FFF2-40B4-BE49-F238E27FC236}">
                <a16:creationId xmlns:a16="http://schemas.microsoft.com/office/drawing/2014/main" id="{A80F0054-E9A7-DE34-458C-727243B1DB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366" y="-12379"/>
            <a:ext cx="9459310" cy="5297214"/>
          </a:xfrm>
          <a:prstGeom prst="rect">
            <a:avLst/>
          </a:prstGeom>
        </p:spPr>
      </p:pic>
      <p:pic>
        <p:nvPicPr>
          <p:cNvPr id="13" name="Audio 12">
            <a:hlinkClick r:id="" action="ppaction://media"/>
            <a:extLst>
              <a:ext uri="{FF2B5EF4-FFF2-40B4-BE49-F238E27FC236}">
                <a16:creationId xmlns:a16="http://schemas.microsoft.com/office/drawing/2014/main" id="{06ADDFD7-4286-7109-B957-2D2C4F3715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5627956"/>
      </p:ext>
    </p:extLst>
  </p:cSld>
  <p:clrMapOvr>
    <a:masterClrMapping/>
  </p:clrMapOvr>
  <mc:AlternateContent xmlns:mc="http://schemas.openxmlformats.org/markup-compatibility/2006">
    <mc:Choice xmlns:p14="http://schemas.microsoft.com/office/powerpoint/2010/main" Requires="p14">
      <p:transition spd="slow" p14:dur="4400" advTm="66664">
        <p14:honeycomb/>
      </p:transition>
    </mc:Choice>
    <mc:Fallback>
      <p:transition spd="slow" advTm="666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3"/>
                </p:tgtEl>
              </p:cMediaNode>
            </p:audi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62B972-8B5A-E017-DE7C-811CC47BAE2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CONCLUSION</a:t>
            </a:r>
          </a:p>
        </p:txBody>
      </p:sp>
      <p:graphicFrame>
        <p:nvGraphicFramePr>
          <p:cNvPr id="5" name="Content Placeholder 2">
            <a:extLst>
              <a:ext uri="{FF2B5EF4-FFF2-40B4-BE49-F238E27FC236}">
                <a16:creationId xmlns:a16="http://schemas.microsoft.com/office/drawing/2014/main" id="{EDE92346-4057-03E1-D4EE-7746E0D88B85}"/>
              </a:ext>
            </a:extLst>
          </p:cNvPr>
          <p:cNvGraphicFramePr>
            <a:graphicFrameLocks noGrp="1"/>
          </p:cNvGraphicFramePr>
          <p:nvPr>
            <p:ph idx="1"/>
            <p:extLst>
              <p:ext uri="{D42A27DB-BD31-4B8C-83A1-F6EECF244321}">
                <p14:modId xmlns:p14="http://schemas.microsoft.com/office/powerpoint/2010/main" val="379550381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Audio 20">
            <a:hlinkClick r:id="" action="ppaction://media"/>
            <a:extLst>
              <a:ext uri="{FF2B5EF4-FFF2-40B4-BE49-F238E27FC236}">
                <a16:creationId xmlns:a16="http://schemas.microsoft.com/office/drawing/2014/main" id="{E9112D1B-9E0A-FF67-F8A1-FEAFF13834B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1097004"/>
      </p:ext>
    </p:extLst>
  </p:cSld>
  <p:clrMapOvr>
    <a:masterClrMapping/>
  </p:clrMapOvr>
  <mc:AlternateContent xmlns:mc="http://schemas.openxmlformats.org/markup-compatibility/2006">
    <mc:Choice xmlns:p14="http://schemas.microsoft.com/office/powerpoint/2010/main" Requires="p14">
      <p:transition spd="slow" p14:dur="4000" advTm="55001">
        <p14:vortex dir="r"/>
      </p:transition>
    </mc:Choice>
    <mc:Fallback>
      <p:transition spd="slow" advTm="550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8DAEB-4C54-E680-D939-407C4469E013}"/>
              </a:ext>
            </a:extLst>
          </p:cNvPr>
          <p:cNvSpPr>
            <a:spLocks noGrp="1"/>
          </p:cNvSpPr>
          <p:nvPr>
            <p:ph type="title"/>
          </p:nvPr>
        </p:nvSpPr>
        <p:spPr>
          <a:xfrm>
            <a:off x="481013" y="3752849"/>
            <a:ext cx="3290887" cy="2452687"/>
          </a:xfrm>
        </p:spPr>
        <p:txBody>
          <a:bodyPr anchor="ctr">
            <a:normAutofit/>
          </a:bodyPr>
          <a:lstStyle/>
          <a:p>
            <a:r>
              <a:rPr lang="en-US" sz="3600"/>
              <a:t>OBJECTIVE</a:t>
            </a:r>
          </a:p>
        </p:txBody>
      </p:sp>
      <p:pic>
        <p:nvPicPr>
          <p:cNvPr id="5" name="Picture 4" descr="A group of men in sports uniforms&#10;&#10;Description automatically generated">
            <a:extLst>
              <a:ext uri="{FF2B5EF4-FFF2-40B4-BE49-F238E27FC236}">
                <a16:creationId xmlns:a16="http://schemas.microsoft.com/office/drawing/2014/main" id="{4E2B02B5-CFA0-6B46-C67C-921792C8E20A}"/>
              </a:ext>
            </a:extLst>
          </p:cNvPr>
          <p:cNvPicPr>
            <a:picLocks noChangeAspect="1"/>
          </p:cNvPicPr>
          <p:nvPr/>
        </p:nvPicPr>
        <p:blipFill>
          <a:blip r:embed="rId4">
            <a:extLst>
              <a:ext uri="{28A0092B-C50C-407E-A947-70E740481C1C}">
                <a14:useLocalDpi xmlns:a14="http://schemas.microsoft.com/office/drawing/2010/main" val="0"/>
              </a:ext>
            </a:extLst>
          </a:blip>
          <a:srcRect t="3905" b="4198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7A914D97-5F91-785C-B247-D1A24F351FAB}"/>
              </a:ext>
            </a:extLst>
          </p:cNvPr>
          <p:cNvSpPr>
            <a:spLocks noGrp="1"/>
          </p:cNvSpPr>
          <p:nvPr>
            <p:ph idx="1"/>
          </p:nvPr>
        </p:nvSpPr>
        <p:spPr>
          <a:xfrm>
            <a:off x="4223982" y="3752850"/>
            <a:ext cx="7485413" cy="2452687"/>
          </a:xfrm>
        </p:spPr>
        <p:txBody>
          <a:bodyPr anchor="ctr">
            <a:normAutofit/>
          </a:bodyPr>
          <a:lstStyle/>
          <a:p>
            <a:r>
              <a:rPr lang="en-US" sz="1800"/>
              <a:t>The goal of this Power BI project is to analyze IPL (Indian Premier League) cricket data to gain insights into team and player performance, match outcomes, and various key metrics related to both batting and bowling. The analysis will be carried out using data from multiple related tables, providing Top’s 11 players from analysis and insights.</a:t>
            </a:r>
          </a:p>
        </p:txBody>
      </p:sp>
      <p:pic>
        <p:nvPicPr>
          <p:cNvPr id="15" name="Audio 14">
            <a:hlinkClick r:id="" action="ppaction://media"/>
            <a:extLst>
              <a:ext uri="{FF2B5EF4-FFF2-40B4-BE49-F238E27FC236}">
                <a16:creationId xmlns:a16="http://schemas.microsoft.com/office/drawing/2014/main" id="{A4F1492E-F258-D6AC-6A99-450D9C2E2B0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9758209"/>
      </p:ext>
    </p:extLst>
  </p:cSld>
  <p:clrMapOvr>
    <a:masterClrMapping/>
  </p:clrMapOvr>
  <mc:AlternateContent xmlns:mc="http://schemas.openxmlformats.org/markup-compatibility/2006">
    <mc:Choice xmlns:p14="http://schemas.microsoft.com/office/powerpoint/2010/main" Requires="p14">
      <p:transition spd="slow" p14:dur="4000" advTm="25457">
        <p14:vortex dir="r"/>
      </p:transition>
    </mc:Choice>
    <mc:Fallback>
      <p:transition spd="slow" advTm="254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sports uniform&#10;&#10;Description automatically generated">
            <a:extLst>
              <a:ext uri="{FF2B5EF4-FFF2-40B4-BE49-F238E27FC236}">
                <a16:creationId xmlns:a16="http://schemas.microsoft.com/office/drawing/2014/main" id="{A04FF333-1F66-4CF4-C133-7ACFF2F2668F}"/>
              </a:ext>
            </a:extLst>
          </p:cNvPr>
          <p:cNvPicPr>
            <a:picLocks noChangeAspect="1"/>
          </p:cNvPicPr>
          <p:nvPr/>
        </p:nvPicPr>
        <p:blipFill>
          <a:blip r:embed="rId5">
            <a:extLst>
              <a:ext uri="{28A0092B-C50C-407E-A947-70E740481C1C}">
                <a14:useLocalDpi xmlns:a14="http://schemas.microsoft.com/office/drawing/2010/main" val="0"/>
              </a:ext>
            </a:extLst>
          </a:blip>
          <a:srcRect r="5882" b="-1"/>
          <a:stretch/>
        </p:blipFill>
        <p:spPr>
          <a:xfrm>
            <a:off x="-62670" y="10"/>
            <a:ext cx="966964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22DFB8-47BB-1D47-D998-9FCC33FD1D3B}"/>
              </a:ext>
            </a:extLst>
          </p:cNvPr>
          <p:cNvSpPr>
            <a:spLocks noGrp="1"/>
          </p:cNvSpPr>
          <p:nvPr>
            <p:ph type="title"/>
          </p:nvPr>
        </p:nvSpPr>
        <p:spPr>
          <a:xfrm>
            <a:off x="7633210" y="-114490"/>
            <a:ext cx="3822189" cy="1638490"/>
          </a:xfrm>
        </p:spPr>
        <p:txBody>
          <a:bodyPr>
            <a:normAutofit/>
          </a:bodyPr>
          <a:lstStyle/>
          <a:p>
            <a:r>
              <a:rPr lang="en-US" sz="4000" dirty="0"/>
              <a:t>DATASET : </a:t>
            </a:r>
          </a:p>
        </p:txBody>
      </p:sp>
      <p:sp>
        <p:nvSpPr>
          <p:cNvPr id="3" name="Content Placeholder 2">
            <a:extLst>
              <a:ext uri="{FF2B5EF4-FFF2-40B4-BE49-F238E27FC236}">
                <a16:creationId xmlns:a16="http://schemas.microsoft.com/office/drawing/2014/main" id="{6BC2C846-A7DF-60B5-7C4F-44466A927EC8}"/>
              </a:ext>
            </a:extLst>
          </p:cNvPr>
          <p:cNvSpPr>
            <a:spLocks noGrp="1"/>
          </p:cNvSpPr>
          <p:nvPr>
            <p:ph idx="1"/>
          </p:nvPr>
        </p:nvSpPr>
        <p:spPr>
          <a:xfrm>
            <a:off x="7758546" y="1194680"/>
            <a:ext cx="3822189" cy="5429639"/>
          </a:xfrm>
        </p:spPr>
        <p:txBody>
          <a:bodyPr>
            <a:noAutofit/>
          </a:bodyPr>
          <a:lstStyle/>
          <a:p>
            <a:pPr marL="1885950" lvl="3" indent="-514350">
              <a:buAutoNum type="arabicParenR"/>
            </a:pPr>
            <a:r>
              <a:rPr lang="en-US" sz="2000" b="1" dirty="0"/>
              <a:t>Fact Bowling :</a:t>
            </a:r>
          </a:p>
          <a:p>
            <a:r>
              <a:rPr lang="en-US" sz="1400" dirty="0"/>
              <a:t> </a:t>
            </a:r>
            <a:r>
              <a:rPr lang="en-US" sz="1400" dirty="0" err="1"/>
              <a:t>match_id</a:t>
            </a:r>
            <a:r>
              <a:rPr lang="en-US" sz="1400" dirty="0"/>
              <a:t>: Unique identifier for the match. </a:t>
            </a:r>
          </a:p>
          <a:p>
            <a:r>
              <a:rPr lang="en-US" sz="1400" dirty="0"/>
              <a:t>match: Description or name of the match.</a:t>
            </a:r>
          </a:p>
          <a:p>
            <a:r>
              <a:rPr lang="en-US" sz="1400" dirty="0"/>
              <a:t> </a:t>
            </a:r>
            <a:r>
              <a:rPr lang="en-US" sz="1400" dirty="0" err="1"/>
              <a:t>bowlingTeam</a:t>
            </a:r>
            <a:r>
              <a:rPr lang="en-US" sz="1400" dirty="0"/>
              <a:t>: Name of the team that is bowling.</a:t>
            </a:r>
          </a:p>
          <a:p>
            <a:r>
              <a:rPr lang="en-US" sz="1400" dirty="0"/>
              <a:t> </a:t>
            </a:r>
            <a:r>
              <a:rPr lang="en-US" sz="1400" dirty="0" err="1"/>
              <a:t>bowlerName</a:t>
            </a:r>
            <a:r>
              <a:rPr lang="en-US" sz="1400" dirty="0"/>
              <a:t>: Name of the bowler. </a:t>
            </a:r>
          </a:p>
          <a:p>
            <a:r>
              <a:rPr lang="en-US" sz="1400" dirty="0"/>
              <a:t>overs: Number of overs bowled by the bowler. </a:t>
            </a:r>
          </a:p>
          <a:p>
            <a:r>
              <a:rPr lang="en-US" sz="1400" dirty="0"/>
              <a:t>maiden: Number of maiden overs bowled. </a:t>
            </a:r>
          </a:p>
          <a:p>
            <a:r>
              <a:rPr lang="en-US" sz="1400" dirty="0"/>
              <a:t>runs: Runs conceded by the bowler.</a:t>
            </a:r>
          </a:p>
          <a:p>
            <a:r>
              <a:rPr lang="en-US" sz="1400" dirty="0"/>
              <a:t> wickets: Wickets taken by the bowler. </a:t>
            </a:r>
          </a:p>
          <a:p>
            <a:r>
              <a:rPr lang="en-US" sz="1400" dirty="0"/>
              <a:t>economy: Economy rate of the bowler.</a:t>
            </a:r>
          </a:p>
          <a:p>
            <a:r>
              <a:rPr lang="en-US" sz="1400" dirty="0"/>
              <a:t> 0s: Number of dot balls bowled. </a:t>
            </a:r>
          </a:p>
          <a:p>
            <a:r>
              <a:rPr lang="en-US" sz="1400" dirty="0"/>
              <a:t>4s: Number of fours conceded.</a:t>
            </a:r>
          </a:p>
          <a:p>
            <a:r>
              <a:rPr lang="en-US" sz="1400" dirty="0"/>
              <a:t> 6s: Number of sixes conceded.</a:t>
            </a:r>
          </a:p>
          <a:p>
            <a:r>
              <a:rPr lang="en-US" sz="1400" dirty="0"/>
              <a:t> </a:t>
            </a:r>
            <a:r>
              <a:rPr lang="en-US" sz="1400" dirty="0" err="1"/>
              <a:t>wides</a:t>
            </a:r>
            <a:r>
              <a:rPr lang="en-US" sz="1400" dirty="0"/>
              <a:t>: Number of wide balls bowled. </a:t>
            </a:r>
          </a:p>
          <a:p>
            <a:r>
              <a:rPr lang="en-US" sz="1400" dirty="0" err="1"/>
              <a:t>noBalls</a:t>
            </a:r>
            <a:r>
              <a:rPr lang="en-US" sz="1400" dirty="0"/>
              <a:t>: Number of no balls bowled</a:t>
            </a:r>
          </a:p>
        </p:txBody>
      </p:sp>
      <p:pic>
        <p:nvPicPr>
          <p:cNvPr id="11" name="Audio 10">
            <a:hlinkClick r:id="" action="ppaction://media"/>
            <a:extLst>
              <a:ext uri="{FF2B5EF4-FFF2-40B4-BE49-F238E27FC236}">
                <a16:creationId xmlns:a16="http://schemas.microsoft.com/office/drawing/2014/main" id="{6AEFC463-AD75-90E1-3387-471EF4BBB67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581788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advTm="28136">
        <p15:prstTrans prst="curtains"/>
      </p:transition>
    </mc:Choice>
    <mc:Fallback>
      <p:transition spd="slow" advTm="281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holding a bat and helmet&#10;&#10;Description automatically generated">
            <a:extLst>
              <a:ext uri="{FF2B5EF4-FFF2-40B4-BE49-F238E27FC236}">
                <a16:creationId xmlns:a16="http://schemas.microsoft.com/office/drawing/2014/main" id="{BF9BB175-48DB-2C36-2255-94A70A989476}"/>
              </a:ext>
            </a:extLst>
          </p:cNvPr>
          <p:cNvPicPr>
            <a:picLocks noChangeAspect="1"/>
          </p:cNvPicPr>
          <p:nvPr/>
        </p:nvPicPr>
        <p:blipFill>
          <a:blip r:embed="rId5">
            <a:extLst>
              <a:ext uri="{28A0092B-C50C-407E-A947-70E740481C1C}">
                <a14:useLocalDpi xmlns:a14="http://schemas.microsoft.com/office/drawing/2010/main" val="0"/>
              </a:ext>
            </a:extLst>
          </a:blip>
          <a:srcRect t="5436"/>
          <a:stretch/>
        </p:blipFill>
        <p:spPr>
          <a:xfrm>
            <a:off x="-1148079" y="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22DFB8-47BB-1D47-D998-9FCC33FD1D3B}"/>
              </a:ext>
            </a:extLst>
          </p:cNvPr>
          <p:cNvSpPr>
            <a:spLocks noGrp="1"/>
          </p:cNvSpPr>
          <p:nvPr>
            <p:ph type="title"/>
          </p:nvPr>
        </p:nvSpPr>
        <p:spPr>
          <a:xfrm>
            <a:off x="7528565" y="0"/>
            <a:ext cx="3822189" cy="1412240"/>
          </a:xfrm>
        </p:spPr>
        <p:txBody>
          <a:bodyPr>
            <a:normAutofit/>
          </a:bodyPr>
          <a:lstStyle/>
          <a:p>
            <a:r>
              <a:rPr lang="en-US" sz="4000" dirty="0"/>
              <a:t>DATASET : </a:t>
            </a:r>
          </a:p>
        </p:txBody>
      </p:sp>
      <p:sp>
        <p:nvSpPr>
          <p:cNvPr id="3" name="Content Placeholder 2">
            <a:extLst>
              <a:ext uri="{FF2B5EF4-FFF2-40B4-BE49-F238E27FC236}">
                <a16:creationId xmlns:a16="http://schemas.microsoft.com/office/drawing/2014/main" id="{6BC2C846-A7DF-60B5-7C4F-44466A927EC8}"/>
              </a:ext>
            </a:extLst>
          </p:cNvPr>
          <p:cNvSpPr>
            <a:spLocks noGrp="1"/>
          </p:cNvSpPr>
          <p:nvPr>
            <p:ph idx="1"/>
          </p:nvPr>
        </p:nvSpPr>
        <p:spPr>
          <a:xfrm>
            <a:off x="7528565" y="1168400"/>
            <a:ext cx="4528309" cy="5689590"/>
          </a:xfrm>
        </p:spPr>
        <p:txBody>
          <a:bodyPr>
            <a:noAutofit/>
          </a:bodyPr>
          <a:lstStyle/>
          <a:p>
            <a:pPr marL="514350" indent="-514350">
              <a:buAutoNum type="arabicParenR" startAt="2"/>
            </a:pPr>
            <a:r>
              <a:rPr lang="en-US" sz="1800" b="1" dirty="0"/>
              <a:t>Fact Batting Summary: </a:t>
            </a:r>
          </a:p>
          <a:p>
            <a:r>
              <a:rPr lang="en-US" sz="1800" dirty="0" err="1"/>
              <a:t>match_id</a:t>
            </a:r>
            <a:r>
              <a:rPr lang="en-US" sz="1800" dirty="0"/>
              <a:t>: Unique identifier for the match.</a:t>
            </a:r>
          </a:p>
          <a:p>
            <a:r>
              <a:rPr lang="en-US" sz="1800" dirty="0"/>
              <a:t> match: Description or name of the match. </a:t>
            </a:r>
          </a:p>
          <a:p>
            <a:r>
              <a:rPr lang="en-US" sz="1800" dirty="0" err="1"/>
              <a:t>teamInnings</a:t>
            </a:r>
            <a:r>
              <a:rPr lang="en-US" sz="1800" dirty="0"/>
              <a:t>: The team batting in the innings.</a:t>
            </a:r>
          </a:p>
          <a:p>
            <a:r>
              <a:rPr lang="en-US" sz="1800" dirty="0"/>
              <a:t> </a:t>
            </a:r>
            <a:r>
              <a:rPr lang="en-US" sz="1800" dirty="0" err="1"/>
              <a:t>battingPos</a:t>
            </a:r>
            <a:r>
              <a:rPr lang="en-US" sz="1800" dirty="0"/>
              <a:t>: Batting position of the player.</a:t>
            </a:r>
          </a:p>
          <a:p>
            <a:r>
              <a:rPr lang="en-US" sz="1800" dirty="0"/>
              <a:t> </a:t>
            </a:r>
            <a:r>
              <a:rPr lang="en-US" sz="1800" dirty="0" err="1"/>
              <a:t>batsmanName</a:t>
            </a:r>
            <a:r>
              <a:rPr lang="en-US" sz="1800" dirty="0"/>
              <a:t>: Name of the batsman. </a:t>
            </a:r>
          </a:p>
          <a:p>
            <a:r>
              <a:rPr lang="en-US" sz="1800" dirty="0"/>
              <a:t>out/</a:t>
            </a:r>
            <a:r>
              <a:rPr lang="en-US" sz="1800" dirty="0" err="1"/>
              <a:t>not_out</a:t>
            </a:r>
            <a:r>
              <a:rPr lang="en-US" sz="1800" dirty="0"/>
              <a:t>: Whether the batsman was out or not out.</a:t>
            </a:r>
          </a:p>
          <a:p>
            <a:r>
              <a:rPr lang="en-US" sz="1800" dirty="0"/>
              <a:t> runs: Runs scored by the batsman. </a:t>
            </a:r>
          </a:p>
          <a:p>
            <a:r>
              <a:rPr lang="en-US" sz="1800" dirty="0"/>
              <a:t>balls: Balls faced by the batsman. </a:t>
            </a:r>
          </a:p>
          <a:p>
            <a:r>
              <a:rPr lang="en-US" sz="1800" dirty="0"/>
              <a:t>4s: Number of fours hit.</a:t>
            </a:r>
          </a:p>
          <a:p>
            <a:r>
              <a:rPr lang="en-US" sz="1800" dirty="0"/>
              <a:t> 6s: Number of sixes hit. </a:t>
            </a:r>
          </a:p>
          <a:p>
            <a:r>
              <a:rPr lang="en-US" sz="1800" dirty="0"/>
              <a:t>SR: Strike rate of the batsman</a:t>
            </a:r>
          </a:p>
        </p:txBody>
      </p:sp>
      <p:pic>
        <p:nvPicPr>
          <p:cNvPr id="9" name="Audio 8">
            <a:hlinkClick r:id="" action="ppaction://media"/>
            <a:extLst>
              <a:ext uri="{FF2B5EF4-FFF2-40B4-BE49-F238E27FC236}">
                <a16:creationId xmlns:a16="http://schemas.microsoft.com/office/drawing/2014/main" id="{D97E8F5B-FD3E-9318-223B-6B7749D9C27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564780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6588">
        <p15:prstTrans prst="wind"/>
      </p:transition>
    </mc:Choice>
    <mc:Fallback>
      <p:transition spd="slow" advTm="265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earing a crown and holding a baseball glove&#10;&#10;Description automatically generated">
            <a:extLst>
              <a:ext uri="{FF2B5EF4-FFF2-40B4-BE49-F238E27FC236}">
                <a16:creationId xmlns:a16="http://schemas.microsoft.com/office/drawing/2014/main" id="{14DD82DE-8E8C-5ADD-9C45-E696136A73A6}"/>
              </a:ext>
            </a:extLst>
          </p:cNvPr>
          <p:cNvPicPr>
            <a:picLocks noChangeAspect="1"/>
          </p:cNvPicPr>
          <p:nvPr/>
        </p:nvPicPr>
        <p:blipFill>
          <a:blip r:embed="rId4">
            <a:alphaModFix amt="35000"/>
            <a:extLst>
              <a:ext uri="{28A0092B-C50C-407E-A947-70E740481C1C}">
                <a14:useLocalDpi xmlns:a14="http://schemas.microsoft.com/office/drawing/2010/main" val="0"/>
              </a:ext>
            </a:extLst>
          </a:blip>
          <a:srcRect l="2667"/>
          <a:stretch/>
        </p:blipFill>
        <p:spPr>
          <a:xfrm>
            <a:off x="0" y="0"/>
            <a:ext cx="12191980" cy="6857999"/>
          </a:xfrm>
          <a:prstGeom prst="rect">
            <a:avLst/>
          </a:prstGeom>
        </p:spPr>
      </p:pic>
      <p:sp>
        <p:nvSpPr>
          <p:cNvPr id="2" name="Title 1">
            <a:extLst>
              <a:ext uri="{FF2B5EF4-FFF2-40B4-BE49-F238E27FC236}">
                <a16:creationId xmlns:a16="http://schemas.microsoft.com/office/drawing/2014/main" id="{52F9DCD4-15FD-53F5-3CC9-52BEF31FB61A}"/>
              </a:ext>
            </a:extLst>
          </p:cNvPr>
          <p:cNvSpPr>
            <a:spLocks noGrp="1"/>
          </p:cNvSpPr>
          <p:nvPr>
            <p:ph type="title"/>
          </p:nvPr>
        </p:nvSpPr>
        <p:spPr>
          <a:xfrm>
            <a:off x="246318" y="5095240"/>
            <a:ext cx="4140902" cy="1646858"/>
          </a:xfrm>
        </p:spPr>
        <p:txBody>
          <a:bodyPr>
            <a:normAutofit/>
          </a:bodyPr>
          <a:lstStyle/>
          <a:p>
            <a:pPr algn="r"/>
            <a:r>
              <a:rPr lang="en-US" sz="8000" dirty="0">
                <a:ln w="22225">
                  <a:solidFill>
                    <a:srgbClr val="FFFFFF"/>
                  </a:solidFill>
                </a:ln>
                <a:noFill/>
              </a:rPr>
              <a:t>DATASET</a:t>
            </a:r>
          </a:p>
        </p:txBody>
      </p:sp>
      <p:cxnSp>
        <p:nvCxnSpPr>
          <p:cNvPr id="45" name="Straight Connector 44">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F7B0E2-9B1E-65BD-C448-6A4FE56BD0A2}"/>
              </a:ext>
            </a:extLst>
          </p:cNvPr>
          <p:cNvSpPr>
            <a:spLocks noGrp="1"/>
          </p:cNvSpPr>
          <p:nvPr>
            <p:ph idx="1"/>
          </p:nvPr>
        </p:nvSpPr>
        <p:spPr>
          <a:xfrm>
            <a:off x="7212879" y="1065861"/>
            <a:ext cx="4225415" cy="4726276"/>
          </a:xfrm>
        </p:spPr>
        <p:txBody>
          <a:bodyPr anchor="ctr">
            <a:normAutofit lnSpcReduction="10000"/>
          </a:bodyPr>
          <a:lstStyle/>
          <a:p>
            <a:pPr marL="0" indent="0">
              <a:buNone/>
            </a:pPr>
            <a:r>
              <a:rPr lang="en-US" sz="1100" dirty="0">
                <a:solidFill>
                  <a:srgbClr val="FFFFFF"/>
                </a:solidFill>
              </a:rPr>
              <a:t>3)  </a:t>
            </a:r>
            <a:r>
              <a:rPr lang="en-US" sz="1800" dirty="0">
                <a:solidFill>
                  <a:srgbClr val="FFFFFF"/>
                </a:solidFill>
              </a:rPr>
              <a:t>Dim Player: name:</a:t>
            </a:r>
            <a:r>
              <a:rPr lang="en-US" sz="1100" dirty="0">
                <a:solidFill>
                  <a:srgbClr val="FFFFFF"/>
                </a:solidFill>
              </a:rPr>
              <a:t> </a:t>
            </a:r>
          </a:p>
          <a:p>
            <a:r>
              <a:rPr lang="en-US" sz="1400" dirty="0">
                <a:solidFill>
                  <a:srgbClr val="FFFFFF"/>
                </a:solidFill>
              </a:rPr>
              <a:t>Name of the player. </a:t>
            </a:r>
          </a:p>
          <a:p>
            <a:r>
              <a:rPr lang="en-US" sz="1400" dirty="0">
                <a:solidFill>
                  <a:srgbClr val="FFFFFF"/>
                </a:solidFill>
              </a:rPr>
              <a:t>team: Team the player belongs to.</a:t>
            </a:r>
          </a:p>
          <a:p>
            <a:r>
              <a:rPr lang="en-US" sz="1400" dirty="0" err="1">
                <a:solidFill>
                  <a:srgbClr val="FFFFFF"/>
                </a:solidFill>
              </a:rPr>
              <a:t>battingStyle</a:t>
            </a:r>
            <a:r>
              <a:rPr lang="en-US" sz="1400" dirty="0">
                <a:solidFill>
                  <a:srgbClr val="FFFFFF"/>
                </a:solidFill>
              </a:rPr>
              <a:t>: Batting style of the player (e.g., Right-hand bat). </a:t>
            </a:r>
          </a:p>
          <a:p>
            <a:r>
              <a:rPr lang="en-US" sz="1400" dirty="0">
                <a:solidFill>
                  <a:srgbClr val="FFFFFF"/>
                </a:solidFill>
              </a:rPr>
              <a:t> </a:t>
            </a:r>
            <a:r>
              <a:rPr lang="en-US" sz="1400" dirty="0" err="1">
                <a:solidFill>
                  <a:srgbClr val="FFFFFF"/>
                </a:solidFill>
              </a:rPr>
              <a:t>bowlingStyle</a:t>
            </a:r>
            <a:r>
              <a:rPr lang="en-US" sz="1400" dirty="0">
                <a:solidFill>
                  <a:srgbClr val="FFFFFF"/>
                </a:solidFill>
              </a:rPr>
              <a:t>: Bowling style of the player (e.g., Right-arm fast). </a:t>
            </a:r>
          </a:p>
          <a:p>
            <a:r>
              <a:rPr lang="en-US" sz="1400" dirty="0" err="1">
                <a:solidFill>
                  <a:srgbClr val="FFFFFF"/>
                </a:solidFill>
              </a:rPr>
              <a:t>playingRole</a:t>
            </a:r>
            <a:r>
              <a:rPr lang="en-US" sz="1400" dirty="0">
                <a:solidFill>
                  <a:srgbClr val="FFFFFF"/>
                </a:solidFill>
              </a:rPr>
              <a:t>: Role of the player (e.g., Batsman, Bowler). </a:t>
            </a:r>
          </a:p>
          <a:p>
            <a:endParaRPr lang="en-US" sz="1100" dirty="0">
              <a:solidFill>
                <a:srgbClr val="FFFFFF"/>
              </a:solidFill>
            </a:endParaRPr>
          </a:p>
          <a:p>
            <a:pPr marL="0" indent="0">
              <a:buNone/>
            </a:pPr>
            <a:r>
              <a:rPr lang="en-US" sz="1100" dirty="0">
                <a:solidFill>
                  <a:srgbClr val="FFFFFF"/>
                </a:solidFill>
              </a:rPr>
              <a:t>4) </a:t>
            </a:r>
            <a:r>
              <a:rPr lang="en-US" sz="1800" dirty="0">
                <a:solidFill>
                  <a:srgbClr val="FFFFFF"/>
                </a:solidFill>
              </a:rPr>
              <a:t>Dim Match Summary: </a:t>
            </a:r>
          </a:p>
          <a:p>
            <a:r>
              <a:rPr lang="en-US" sz="1400" dirty="0">
                <a:solidFill>
                  <a:srgbClr val="FFFFFF"/>
                </a:solidFill>
              </a:rPr>
              <a:t>team1: Name of the first team.</a:t>
            </a:r>
          </a:p>
          <a:p>
            <a:r>
              <a:rPr lang="en-US" sz="1400" dirty="0">
                <a:solidFill>
                  <a:srgbClr val="FFFFFF"/>
                </a:solidFill>
              </a:rPr>
              <a:t> team2: Name of the second team. </a:t>
            </a:r>
          </a:p>
          <a:p>
            <a:r>
              <a:rPr lang="en-US" sz="1400" dirty="0">
                <a:solidFill>
                  <a:srgbClr val="FFFFFF"/>
                </a:solidFill>
              </a:rPr>
              <a:t>winner: Winner of the match.</a:t>
            </a:r>
          </a:p>
          <a:p>
            <a:r>
              <a:rPr lang="en-US" sz="1400" dirty="0">
                <a:solidFill>
                  <a:srgbClr val="FFFFFF"/>
                </a:solidFill>
              </a:rPr>
              <a:t> margin: Margin of victory.</a:t>
            </a:r>
          </a:p>
          <a:p>
            <a:r>
              <a:rPr lang="en-US" sz="1400" dirty="0">
                <a:solidFill>
                  <a:srgbClr val="FFFFFF"/>
                </a:solidFill>
              </a:rPr>
              <a:t> </a:t>
            </a:r>
            <a:r>
              <a:rPr lang="en-US" sz="1400" dirty="0" err="1">
                <a:solidFill>
                  <a:srgbClr val="FFFFFF"/>
                </a:solidFill>
              </a:rPr>
              <a:t>matchDate</a:t>
            </a:r>
            <a:r>
              <a:rPr lang="en-US" sz="1400" dirty="0">
                <a:solidFill>
                  <a:srgbClr val="FFFFFF"/>
                </a:solidFill>
              </a:rPr>
              <a:t>: Date of the match.</a:t>
            </a:r>
          </a:p>
          <a:p>
            <a:r>
              <a:rPr lang="en-US" sz="1400" dirty="0">
                <a:solidFill>
                  <a:srgbClr val="FFFFFF"/>
                </a:solidFill>
              </a:rPr>
              <a:t> </a:t>
            </a:r>
            <a:r>
              <a:rPr lang="en-US" sz="1400" dirty="0" err="1">
                <a:solidFill>
                  <a:srgbClr val="FFFFFF"/>
                </a:solidFill>
              </a:rPr>
              <a:t>match_id</a:t>
            </a:r>
            <a:r>
              <a:rPr lang="en-US" sz="1400" dirty="0">
                <a:solidFill>
                  <a:srgbClr val="FFFFFF"/>
                </a:solidFill>
              </a:rPr>
              <a:t>: Unique identifier for the match.</a:t>
            </a:r>
          </a:p>
        </p:txBody>
      </p:sp>
      <p:pic>
        <p:nvPicPr>
          <p:cNvPr id="13" name="Audio 12">
            <a:hlinkClick r:id="" action="ppaction://media"/>
            <a:extLst>
              <a:ext uri="{FF2B5EF4-FFF2-40B4-BE49-F238E27FC236}">
                <a16:creationId xmlns:a16="http://schemas.microsoft.com/office/drawing/2014/main" id="{1C92EC3F-9F20-6FE5-0869-7EC334F1017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95665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3250" advTm="23301">
        <p15:prstTrans prst="origami"/>
      </p:transition>
    </mc:Choice>
    <mc:Fallback>
      <p:transition spd="slow" advTm="2330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81D3D2E-158A-0F60-7392-23AD1D875C09}"/>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3400" kern="1200">
                <a:solidFill>
                  <a:srgbClr val="FFFFFF"/>
                </a:solidFill>
                <a:latin typeface="+mj-lt"/>
                <a:ea typeface="+mj-ea"/>
                <a:cs typeface="+mj-cs"/>
              </a:rPr>
              <a:t>POWERBI DASHBOARDS</a:t>
            </a:r>
          </a:p>
        </p:txBody>
      </p:sp>
      <p:pic>
        <p:nvPicPr>
          <p:cNvPr id="5" name="Content Placeholder 4" descr="A screenshot of a computer&#10;&#10;Description automatically generated">
            <a:extLst>
              <a:ext uri="{FF2B5EF4-FFF2-40B4-BE49-F238E27FC236}">
                <a16:creationId xmlns:a16="http://schemas.microsoft.com/office/drawing/2014/main" id="{E451574F-6F4F-7E4E-B63C-C5FC368EE26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38604" y="-17820"/>
            <a:ext cx="8153396" cy="6893639"/>
          </a:xfrm>
          <a:prstGeom prst="rect">
            <a:avLst/>
          </a:prstGeom>
        </p:spPr>
      </p:pic>
      <p:pic>
        <p:nvPicPr>
          <p:cNvPr id="8" name="Audio 7">
            <a:hlinkClick r:id="" action="ppaction://media"/>
            <a:extLst>
              <a:ext uri="{FF2B5EF4-FFF2-40B4-BE49-F238E27FC236}">
                <a16:creationId xmlns:a16="http://schemas.microsoft.com/office/drawing/2014/main" id="{94065D3D-C9A4-A2DD-9292-6732B532200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45441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6225">
        <p15:prstTrans prst="airplane"/>
      </p:transition>
    </mc:Choice>
    <mc:Fallback>
      <p:transition spd="slow" advTm="562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025191C1-D256-3F72-0F90-E5934304302B}"/>
              </a:ext>
            </a:extLst>
          </p:cNvPr>
          <p:cNvPicPr>
            <a:picLocks noChangeAspect="1"/>
          </p:cNvPicPr>
          <p:nvPr/>
        </p:nvPicPr>
        <p:blipFill>
          <a:blip r:embed="rId4">
            <a:extLst>
              <a:ext uri="{28A0092B-C50C-407E-A947-70E740481C1C}">
                <a14:useLocalDpi xmlns:a14="http://schemas.microsoft.com/office/drawing/2010/main" val="0"/>
              </a:ext>
            </a:extLst>
          </a:blip>
          <a:srcRect l="1778" r="1" b="1"/>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F8E64B-5E7D-0C0B-62ED-B1D4DF87949E}"/>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KEY INSIGHTS AND FINDINGS</a:t>
            </a:r>
          </a:p>
        </p:txBody>
      </p:sp>
      <p:sp>
        <p:nvSpPr>
          <p:cNvPr id="3" name="Content Placeholder 2">
            <a:extLst>
              <a:ext uri="{FF2B5EF4-FFF2-40B4-BE49-F238E27FC236}">
                <a16:creationId xmlns:a16="http://schemas.microsoft.com/office/drawing/2014/main" id="{1F36549B-F4E9-1C83-C37C-20D2CBC3A136}"/>
              </a:ext>
            </a:extLst>
          </p:cNvPr>
          <p:cNvSpPr>
            <a:spLocks noGrp="1"/>
          </p:cNvSpPr>
          <p:nvPr>
            <p:ph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sz="2400">
                <a:solidFill>
                  <a:srgbClr val="FFFFFF"/>
                </a:solidFill>
              </a:rPr>
              <a:t>New Anchors</a:t>
            </a:r>
          </a:p>
        </p:txBody>
      </p:sp>
      <p:pic>
        <p:nvPicPr>
          <p:cNvPr id="9" name="Audio 8">
            <a:hlinkClick r:id="" action="ppaction://media"/>
            <a:extLst>
              <a:ext uri="{FF2B5EF4-FFF2-40B4-BE49-F238E27FC236}">
                <a16:creationId xmlns:a16="http://schemas.microsoft.com/office/drawing/2014/main" id="{8960B242-197F-BBFB-57B6-E80DCCB2CF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893276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5382">
        <p15:prstTrans prst="peelOff"/>
      </p:transition>
    </mc:Choice>
    <mc:Fallback>
      <p:transition spd="slow" advTm="453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81FEA-D222-DBC3-61AD-7E0F581205D8}"/>
              </a:ext>
            </a:extLst>
          </p:cNvPr>
          <p:cNvSpPr>
            <a:spLocks noGrp="1"/>
          </p:cNvSpPr>
          <p:nvPr>
            <p:ph type="title"/>
          </p:nvPr>
        </p:nvSpPr>
        <p:spPr>
          <a:xfrm>
            <a:off x="1155556" y="6214530"/>
            <a:ext cx="4284418" cy="321736"/>
          </a:xfrm>
        </p:spPr>
        <p:txBody>
          <a:bodyPr vert="horz" lIns="91440" tIns="45720" rIns="91440" bIns="45720" rtlCol="0" anchor="b">
            <a:normAutofit/>
          </a:bodyPr>
          <a:lstStyle/>
          <a:p>
            <a:r>
              <a:rPr lang="en-US" sz="1500">
                <a:solidFill>
                  <a:schemeClr val="bg1"/>
                </a:solidFill>
              </a:rPr>
              <a:t>Top 3  Finishers </a:t>
            </a:r>
          </a:p>
        </p:txBody>
      </p:sp>
      <p:sp>
        <p:nvSpPr>
          <p:cNvPr id="80" name="Rectangle 7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A860E28E-C003-8D13-7F24-8CD0D034691F}"/>
              </a:ext>
            </a:extLst>
          </p:cNvPr>
          <p:cNvPicPr>
            <a:picLocks noChangeAspect="1"/>
          </p:cNvPicPr>
          <p:nvPr/>
        </p:nvPicPr>
        <p:blipFill>
          <a:blip r:embed="rId4">
            <a:extLst>
              <a:ext uri="{28A0092B-C50C-407E-A947-70E740481C1C}">
                <a14:useLocalDpi xmlns:a14="http://schemas.microsoft.com/office/drawing/2010/main" val="0"/>
              </a:ext>
            </a:extLst>
          </a:blip>
          <a:srcRect l="247" r="2" b="2"/>
          <a:stretch/>
        </p:blipFill>
        <p:spPr>
          <a:xfrm>
            <a:off x="1155556" y="637761"/>
            <a:ext cx="9889765" cy="5576763"/>
          </a:xfrm>
          <a:prstGeom prst="rect">
            <a:avLst/>
          </a:prstGeom>
        </p:spPr>
      </p:pic>
      <p:pic>
        <p:nvPicPr>
          <p:cNvPr id="8" name="Audio 7">
            <a:hlinkClick r:id="" action="ppaction://media"/>
            <a:extLst>
              <a:ext uri="{FF2B5EF4-FFF2-40B4-BE49-F238E27FC236}">
                <a16:creationId xmlns:a16="http://schemas.microsoft.com/office/drawing/2014/main" id="{91770686-07D6-43E2-DB71-84A87103740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164220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40779">
        <p15:prstTrans prst="crush"/>
      </p:transition>
    </mc:Choice>
    <mc:Fallback>
      <p:transition spd="slow" advTm="407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B81FEA-D222-DBC3-61AD-7E0F581205D8}"/>
              </a:ext>
            </a:extLst>
          </p:cNvPr>
          <p:cNvSpPr>
            <a:spLocks noGrp="1"/>
          </p:cNvSpPr>
          <p:nvPr>
            <p:ph type="title"/>
          </p:nvPr>
        </p:nvSpPr>
        <p:spPr>
          <a:xfrm>
            <a:off x="1677119" y="479748"/>
            <a:ext cx="4284418" cy="321736"/>
          </a:xfrm>
        </p:spPr>
        <p:txBody>
          <a:bodyPr vert="horz" lIns="91440" tIns="45720" rIns="91440" bIns="45720" rtlCol="0" anchor="b">
            <a:noAutofit/>
          </a:bodyPr>
          <a:lstStyle/>
          <a:p>
            <a:r>
              <a:rPr lang="en-US" sz="2000" dirty="0">
                <a:solidFill>
                  <a:schemeClr val="bg1"/>
                </a:solidFill>
              </a:rPr>
              <a:t>Top 3 All Rounders</a:t>
            </a:r>
          </a:p>
        </p:txBody>
      </p:sp>
      <p:sp>
        <p:nvSpPr>
          <p:cNvPr id="87" name="Rectangle 8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CB9F9DE4-11BC-77EF-56A1-7F5B483C00B1}"/>
              </a:ext>
            </a:extLst>
          </p:cNvPr>
          <p:cNvPicPr>
            <a:picLocks noChangeAspect="1"/>
          </p:cNvPicPr>
          <p:nvPr/>
        </p:nvPicPr>
        <p:blipFill>
          <a:blip r:embed="rId4">
            <a:extLst>
              <a:ext uri="{28A0092B-C50C-407E-A947-70E740481C1C}">
                <a14:useLocalDpi xmlns:a14="http://schemas.microsoft.com/office/drawing/2010/main" val="0"/>
              </a:ext>
            </a:extLst>
          </a:blip>
          <a:srcRect l="1577" r="2" b="2"/>
          <a:stretch/>
        </p:blipFill>
        <p:spPr>
          <a:xfrm>
            <a:off x="1163662" y="880493"/>
            <a:ext cx="9889765" cy="5576763"/>
          </a:xfrm>
          <a:prstGeom prst="rect">
            <a:avLst/>
          </a:prstGeom>
        </p:spPr>
      </p:pic>
      <p:pic>
        <p:nvPicPr>
          <p:cNvPr id="11" name="Audio 10">
            <a:hlinkClick r:id="" action="ppaction://media"/>
            <a:extLst>
              <a:ext uri="{FF2B5EF4-FFF2-40B4-BE49-F238E27FC236}">
                <a16:creationId xmlns:a16="http://schemas.microsoft.com/office/drawing/2014/main" id="{1FB15EC7-A65B-1274-7B18-B1F4BA6ED6F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15576826"/>
      </p:ext>
    </p:extLst>
  </p:cSld>
  <p:clrMapOvr>
    <a:masterClrMapping/>
  </p:clrMapOvr>
  <mc:AlternateContent xmlns:mc="http://schemas.openxmlformats.org/markup-compatibility/2006">
    <mc:Choice xmlns:p14="http://schemas.microsoft.com/office/powerpoint/2010/main" Requires="p14">
      <p:transition spd="slow" p14:dur="2000" advTm="39395">
        <p14:ferris dir="l"/>
      </p:transition>
    </mc:Choice>
    <mc:Fallback>
      <p:transition spd="slow" advTm="393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TotalTime>
  <Words>572</Words>
  <Application>Microsoft Office PowerPoint</Application>
  <PresentationFormat>Widescreen</PresentationFormat>
  <Paragraphs>62</Paragraphs>
  <Slides>12</Slides>
  <Notes>2</Notes>
  <HiddenSlides>0</HiddenSlides>
  <MMClips>12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Aptos</vt:lpstr>
      <vt:lpstr>Aptos Display</vt:lpstr>
      <vt:lpstr>Arial</vt:lpstr>
      <vt:lpstr>Calibri</vt:lpstr>
      <vt:lpstr>Office Theme</vt:lpstr>
      <vt:lpstr>IPL Analysis  Using  PowerBi</vt:lpstr>
      <vt:lpstr>OBJECTIVE</vt:lpstr>
      <vt:lpstr>DATASET : </vt:lpstr>
      <vt:lpstr>DATASET : </vt:lpstr>
      <vt:lpstr>DATASET</vt:lpstr>
      <vt:lpstr>POWERBI DASHBOARDS</vt:lpstr>
      <vt:lpstr>KEY INSIGHTS AND FINDINGS</vt:lpstr>
      <vt:lpstr>Top 3  Finishers </vt:lpstr>
      <vt:lpstr>Top 3 All Rounders</vt:lpstr>
      <vt:lpstr>Top 4 Fast Bowlers</vt:lpstr>
      <vt:lpstr>Final 11 Players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ADITYA JATAV</dc:creator>
  <cp:lastModifiedBy>ADITYA JATAV</cp:lastModifiedBy>
  <cp:revision>3</cp:revision>
  <dcterms:created xsi:type="dcterms:W3CDTF">2024-08-10T09:23:37Z</dcterms:created>
  <dcterms:modified xsi:type="dcterms:W3CDTF">2024-08-10T14:47:07Z</dcterms:modified>
</cp:coreProperties>
</file>